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ns Bold" charset="1" panose="020B0806030504020204"/>
      <p:regular r:id="rId33"/>
    </p:embeddedFont>
    <p:embeddedFont>
      <p:font typeface="Open Sans" charset="1" panose="020B06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Libre Franklin Bold" charset="1" panose="00000800000000000000"/>
      <p:regular r:id="rId36"/>
    </p:embeddedFont>
    <p:embeddedFont>
      <p:font typeface="Open Sans Italics" charset="1" panose="020B0606030504020204"/>
      <p:regular r:id="rId37"/>
    </p:embeddedFont>
    <p:embeddedFont>
      <p:font typeface="Open Sauce Heavy" charset="1" panose="00000A00000000000000"/>
      <p:regular r:id="rId38"/>
    </p:embeddedFont>
    <p:embeddedFont>
      <p:font typeface="Open Sauce" charset="1" panose="00000500000000000000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Garet Light" charset="1" panose="00000000000000000000"/>
      <p:regular r:id="rId42"/>
    </p:embeddedFont>
    <p:embeddedFont>
      <p:font typeface="Open Sans Bold Italics" charset="1" panose="020B0806030504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667" y="464287"/>
            <a:ext cx="20859093" cy="6700657"/>
          </a:xfrm>
          <a:custGeom>
            <a:avLst/>
            <a:gdLst/>
            <a:ahLst/>
            <a:cxnLst/>
            <a:rect r="r" b="b" t="t" l="l"/>
            <a:pathLst>
              <a:path h="6700657" w="20859093">
                <a:moveTo>
                  <a:pt x="0" y="0"/>
                </a:moveTo>
                <a:lnTo>
                  <a:pt x="20859093" y="0"/>
                </a:lnTo>
                <a:lnTo>
                  <a:pt x="20859093" y="6700656"/>
                </a:lnTo>
                <a:lnTo>
                  <a:pt x="0" y="670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8300" y="472030"/>
            <a:ext cx="1952625" cy="1657350"/>
          </a:xfrm>
          <a:custGeom>
            <a:avLst/>
            <a:gdLst/>
            <a:ahLst/>
            <a:cxnLst/>
            <a:rect r="r" b="b" t="t" l="l"/>
            <a:pathLst>
              <a:path h="1657350" w="1952625">
                <a:moveTo>
                  <a:pt x="0" y="0"/>
                </a:moveTo>
                <a:lnTo>
                  <a:pt x="1952625" y="0"/>
                </a:lnTo>
                <a:lnTo>
                  <a:pt x="1952625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1438" y="4083712"/>
            <a:ext cx="12345029" cy="85725"/>
            <a:chOff x="0" y="0"/>
            <a:chExt cx="12345022" cy="8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45035" cy="85725"/>
            </a:xfrm>
            <a:custGeom>
              <a:avLst/>
              <a:gdLst/>
              <a:ahLst/>
              <a:cxnLst/>
              <a:rect r="r" b="b" t="t" l="l"/>
              <a:pathLst>
                <a:path h="85725" w="12345035">
                  <a:moveTo>
                    <a:pt x="0" y="0"/>
                  </a:moveTo>
                  <a:lnTo>
                    <a:pt x="0" y="85725"/>
                  </a:lnTo>
                  <a:lnTo>
                    <a:pt x="12345035" y="85725"/>
                  </a:lnTo>
                  <a:lnTo>
                    <a:pt x="12345035" y="0"/>
                  </a:lnTo>
                  <a:close/>
                </a:path>
              </a:pathLst>
            </a:custGeom>
            <a:solidFill>
              <a:srgbClr val="CBB6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971438" y="5987279"/>
            <a:ext cx="12345029" cy="85725"/>
            <a:chOff x="0" y="0"/>
            <a:chExt cx="12345022" cy="85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5035" cy="85725"/>
            </a:xfrm>
            <a:custGeom>
              <a:avLst/>
              <a:gdLst/>
              <a:ahLst/>
              <a:cxnLst/>
              <a:rect r="r" b="b" t="t" l="l"/>
              <a:pathLst>
                <a:path h="85725" w="12345035">
                  <a:moveTo>
                    <a:pt x="0" y="85725"/>
                  </a:moveTo>
                  <a:lnTo>
                    <a:pt x="0" y="0"/>
                  </a:lnTo>
                  <a:lnTo>
                    <a:pt x="12345035" y="0"/>
                  </a:lnTo>
                  <a:lnTo>
                    <a:pt x="12345035" y="85725"/>
                  </a:lnTo>
                  <a:lnTo>
                    <a:pt x="0" y="85725"/>
                  </a:lnTo>
                </a:path>
              </a:pathLst>
            </a:custGeom>
            <a:solidFill>
              <a:srgbClr val="CBB6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7548180"/>
            <a:ext cx="18996116" cy="2839174"/>
          </a:xfrm>
          <a:custGeom>
            <a:avLst/>
            <a:gdLst/>
            <a:ahLst/>
            <a:cxnLst/>
            <a:rect r="r" b="b" t="t" l="l"/>
            <a:pathLst>
              <a:path h="2839174" w="18996116">
                <a:moveTo>
                  <a:pt x="0" y="0"/>
                </a:moveTo>
                <a:lnTo>
                  <a:pt x="18996116" y="0"/>
                </a:lnTo>
                <a:lnTo>
                  <a:pt x="18996116" y="2839174"/>
                </a:lnTo>
                <a:lnTo>
                  <a:pt x="0" y="283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7025" y="464287"/>
            <a:ext cx="2352275" cy="1665094"/>
          </a:xfrm>
          <a:custGeom>
            <a:avLst/>
            <a:gdLst/>
            <a:ahLst/>
            <a:cxnLst/>
            <a:rect r="r" b="b" t="t" l="l"/>
            <a:pathLst>
              <a:path h="1665094" w="2352275">
                <a:moveTo>
                  <a:pt x="0" y="0"/>
                </a:moveTo>
                <a:lnTo>
                  <a:pt x="2352275" y="0"/>
                </a:lnTo>
                <a:lnTo>
                  <a:pt x="2352275" y="1665093"/>
                </a:lnTo>
                <a:lnTo>
                  <a:pt x="0" y="1665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52533" y="2072230"/>
            <a:ext cx="3982935" cy="5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b="true" sz="3199">
                <a:solidFill>
                  <a:srgbClr val="1010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 Text Mining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0933" y="6343879"/>
            <a:ext cx="5167908" cy="4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599">
                <a:solidFill>
                  <a:srgbClr val="1010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Année universitaire : 2024/2025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12771" y="2989913"/>
            <a:ext cx="6262364" cy="4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99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Filière : Génie de la Data (GD)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982" y="4535562"/>
            <a:ext cx="15429941" cy="112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b="true" sz="3999">
                <a:solidFill>
                  <a:srgbClr val="5F249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Exploration NLP par un ChatBot : Analyse, Résumé et Extraction de Données depuis des Articles Scientifiques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541" y="8206189"/>
            <a:ext cx="280179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Présenté 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 :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SOUSSOU Youness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HARNAF NIhad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68403" y="8206189"/>
            <a:ext cx="261370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Examiné par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Pr. Y.TABII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34998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49600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35089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74493" y="2911230"/>
            <a:ext cx="7400507" cy="1100083"/>
            <a:chOff x="0" y="0"/>
            <a:chExt cx="9867343" cy="146677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867343" cy="1466777"/>
              <a:chOff x="0" y="0"/>
              <a:chExt cx="1949105" cy="2897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49105" cy="289734"/>
              </a:xfrm>
              <a:custGeom>
                <a:avLst/>
                <a:gdLst/>
                <a:ahLst/>
                <a:cxnLst/>
                <a:rect r="r" b="b" t="t" l="l"/>
                <a:pathLst>
                  <a:path h="289734" w="1949105">
                    <a:moveTo>
                      <a:pt x="65906" y="0"/>
                    </a:moveTo>
                    <a:lnTo>
                      <a:pt x="1883198" y="0"/>
                    </a:lnTo>
                    <a:cubicBezTo>
                      <a:pt x="1919598" y="0"/>
                      <a:pt x="1949105" y="29507"/>
                      <a:pt x="1949105" y="65906"/>
                    </a:cubicBezTo>
                    <a:lnTo>
                      <a:pt x="1949105" y="223827"/>
                    </a:lnTo>
                    <a:cubicBezTo>
                      <a:pt x="1949105" y="260226"/>
                      <a:pt x="1919598" y="289734"/>
                      <a:pt x="1883198" y="289734"/>
                    </a:cubicBezTo>
                    <a:lnTo>
                      <a:pt x="65906" y="289734"/>
                    </a:lnTo>
                    <a:cubicBezTo>
                      <a:pt x="29507" y="289734"/>
                      <a:pt x="0" y="260226"/>
                      <a:pt x="0" y="223827"/>
                    </a:cubicBezTo>
                    <a:lnTo>
                      <a:pt x="0" y="65906"/>
                    </a:lnTo>
                    <a:cubicBezTo>
                      <a:pt x="0" y="29507"/>
                      <a:pt x="29507" y="0"/>
                      <a:pt x="6590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F82FA"/>
                </a:solidFill>
                <a:prstDash val="dash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1949105" cy="299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3018" y="400860"/>
              <a:ext cx="9761306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199">
                  <a:solidFill>
                    <a:srgbClr val="2D262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Analyse d'Articles Scientifiques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74493" y="4889828"/>
            <a:ext cx="6209371" cy="1100083"/>
            <a:chOff x="0" y="0"/>
            <a:chExt cx="8279162" cy="146677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279162" cy="1466777"/>
              <a:chOff x="0" y="0"/>
              <a:chExt cx="1635390" cy="28973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635390" cy="289734"/>
              </a:xfrm>
              <a:custGeom>
                <a:avLst/>
                <a:gdLst/>
                <a:ahLst/>
                <a:cxnLst/>
                <a:rect r="r" b="b" t="t" l="l"/>
                <a:pathLst>
                  <a:path h="289734" w="1635390">
                    <a:moveTo>
                      <a:pt x="78549" y="0"/>
                    </a:moveTo>
                    <a:lnTo>
                      <a:pt x="1556841" y="0"/>
                    </a:lnTo>
                    <a:cubicBezTo>
                      <a:pt x="1600222" y="0"/>
                      <a:pt x="1635390" y="35168"/>
                      <a:pt x="1635390" y="78549"/>
                    </a:cubicBezTo>
                    <a:lnTo>
                      <a:pt x="1635390" y="211185"/>
                    </a:lnTo>
                    <a:cubicBezTo>
                      <a:pt x="1635390" y="232017"/>
                      <a:pt x="1627114" y="251996"/>
                      <a:pt x="1612383" y="266727"/>
                    </a:cubicBezTo>
                    <a:cubicBezTo>
                      <a:pt x="1597653" y="281458"/>
                      <a:pt x="1577673" y="289734"/>
                      <a:pt x="1556841" y="289734"/>
                    </a:cubicBezTo>
                    <a:lnTo>
                      <a:pt x="78549" y="289734"/>
                    </a:lnTo>
                    <a:cubicBezTo>
                      <a:pt x="57717" y="289734"/>
                      <a:pt x="37737" y="281458"/>
                      <a:pt x="23007" y="266727"/>
                    </a:cubicBezTo>
                    <a:cubicBezTo>
                      <a:pt x="8276" y="251996"/>
                      <a:pt x="0" y="232017"/>
                      <a:pt x="0" y="211185"/>
                    </a:cubicBezTo>
                    <a:lnTo>
                      <a:pt x="0" y="78549"/>
                    </a:lnTo>
                    <a:cubicBezTo>
                      <a:pt x="0" y="57717"/>
                      <a:pt x="8276" y="37737"/>
                      <a:pt x="23007" y="23007"/>
                    </a:cubicBezTo>
                    <a:cubicBezTo>
                      <a:pt x="37737" y="8276"/>
                      <a:pt x="57717" y="0"/>
                      <a:pt x="785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F82FA"/>
                </a:solidFill>
                <a:prstDash val="dash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1635390" cy="299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485" y="400860"/>
              <a:ext cx="8190192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199">
                  <a:solidFill>
                    <a:srgbClr val="2D262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Génération de Résumés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74493" y="6868427"/>
            <a:ext cx="6209371" cy="1100083"/>
            <a:chOff x="0" y="0"/>
            <a:chExt cx="8279162" cy="14667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279162" cy="1466777"/>
              <a:chOff x="0" y="0"/>
              <a:chExt cx="1635390" cy="28973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35390" cy="289734"/>
              </a:xfrm>
              <a:custGeom>
                <a:avLst/>
                <a:gdLst/>
                <a:ahLst/>
                <a:cxnLst/>
                <a:rect r="r" b="b" t="t" l="l"/>
                <a:pathLst>
                  <a:path h="289734" w="1635390">
                    <a:moveTo>
                      <a:pt x="78549" y="0"/>
                    </a:moveTo>
                    <a:lnTo>
                      <a:pt x="1556841" y="0"/>
                    </a:lnTo>
                    <a:cubicBezTo>
                      <a:pt x="1600222" y="0"/>
                      <a:pt x="1635390" y="35168"/>
                      <a:pt x="1635390" y="78549"/>
                    </a:cubicBezTo>
                    <a:lnTo>
                      <a:pt x="1635390" y="211185"/>
                    </a:lnTo>
                    <a:cubicBezTo>
                      <a:pt x="1635390" y="232017"/>
                      <a:pt x="1627114" y="251996"/>
                      <a:pt x="1612383" y="266727"/>
                    </a:cubicBezTo>
                    <a:cubicBezTo>
                      <a:pt x="1597653" y="281458"/>
                      <a:pt x="1577673" y="289734"/>
                      <a:pt x="1556841" y="289734"/>
                    </a:cubicBezTo>
                    <a:lnTo>
                      <a:pt x="78549" y="289734"/>
                    </a:lnTo>
                    <a:cubicBezTo>
                      <a:pt x="57717" y="289734"/>
                      <a:pt x="37737" y="281458"/>
                      <a:pt x="23007" y="266727"/>
                    </a:cubicBezTo>
                    <a:cubicBezTo>
                      <a:pt x="8276" y="251996"/>
                      <a:pt x="0" y="232017"/>
                      <a:pt x="0" y="211185"/>
                    </a:cubicBezTo>
                    <a:lnTo>
                      <a:pt x="0" y="78549"/>
                    </a:lnTo>
                    <a:cubicBezTo>
                      <a:pt x="0" y="57717"/>
                      <a:pt x="8276" y="37737"/>
                      <a:pt x="23007" y="23007"/>
                    </a:cubicBezTo>
                    <a:cubicBezTo>
                      <a:pt x="37737" y="8276"/>
                      <a:pt x="57717" y="0"/>
                      <a:pt x="785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F82FA"/>
                </a:solidFill>
                <a:prstDash val="dash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1635390" cy="2992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44485" y="400860"/>
              <a:ext cx="8190192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199">
                  <a:solidFill>
                    <a:srgbClr val="2D262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 Answering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05221" y="4022277"/>
            <a:ext cx="5225913" cy="2371975"/>
            <a:chOff x="0" y="0"/>
            <a:chExt cx="1376372" cy="6247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6372" cy="624718"/>
            </a:xfrm>
            <a:custGeom>
              <a:avLst/>
              <a:gdLst/>
              <a:ahLst/>
              <a:cxnLst/>
              <a:rect r="r" b="b" t="t" l="l"/>
              <a:pathLst>
                <a:path h="624718" w="1376372">
                  <a:moveTo>
                    <a:pt x="688186" y="0"/>
                  </a:moveTo>
                  <a:cubicBezTo>
                    <a:pt x="308111" y="0"/>
                    <a:pt x="0" y="139848"/>
                    <a:pt x="0" y="312359"/>
                  </a:cubicBezTo>
                  <a:cubicBezTo>
                    <a:pt x="0" y="484870"/>
                    <a:pt x="308111" y="624718"/>
                    <a:pt x="688186" y="624718"/>
                  </a:cubicBezTo>
                  <a:cubicBezTo>
                    <a:pt x="1068261" y="624718"/>
                    <a:pt x="1376372" y="484870"/>
                    <a:pt x="1376372" y="312359"/>
                  </a:cubicBezTo>
                  <a:cubicBezTo>
                    <a:pt x="1376372" y="139848"/>
                    <a:pt x="1068261" y="0"/>
                    <a:pt x="688186" y="0"/>
                  </a:cubicBezTo>
                  <a:close/>
                </a:path>
              </a:pathLst>
            </a:custGeom>
            <a:solidFill>
              <a:srgbClr val="CBB6F6"/>
            </a:solidFill>
            <a:ln w="38100" cap="sq">
              <a:solidFill>
                <a:srgbClr val="5F249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29035" y="49042"/>
              <a:ext cx="1118302" cy="517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true" rot="-1307204">
            <a:off x="5719191" y="3052906"/>
            <a:ext cx="3118370" cy="1074634"/>
          </a:xfrm>
          <a:custGeom>
            <a:avLst/>
            <a:gdLst/>
            <a:ahLst/>
            <a:cxnLst/>
            <a:rect r="r" b="b" t="t" l="l"/>
            <a:pathLst>
              <a:path h="1074634" w="3118370">
                <a:moveTo>
                  <a:pt x="0" y="1074634"/>
                </a:moveTo>
                <a:lnTo>
                  <a:pt x="3118370" y="1074634"/>
                </a:lnTo>
                <a:lnTo>
                  <a:pt x="3118370" y="0"/>
                </a:lnTo>
                <a:lnTo>
                  <a:pt x="0" y="0"/>
                </a:lnTo>
                <a:lnTo>
                  <a:pt x="0" y="10746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592326">
            <a:off x="5706921" y="6789056"/>
            <a:ext cx="3118370" cy="1074634"/>
          </a:xfrm>
          <a:custGeom>
            <a:avLst/>
            <a:gdLst/>
            <a:ahLst/>
            <a:cxnLst/>
            <a:rect r="r" b="b" t="t" l="l"/>
            <a:pathLst>
              <a:path h="1074634" w="3118370">
                <a:moveTo>
                  <a:pt x="0" y="0"/>
                </a:moveTo>
                <a:lnTo>
                  <a:pt x="3118370" y="0"/>
                </a:lnTo>
                <a:lnTo>
                  <a:pt x="3118370" y="1074634"/>
                </a:lnTo>
                <a:lnTo>
                  <a:pt x="0" y="107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993886" y="5034583"/>
            <a:ext cx="3022858" cy="914415"/>
          </a:xfrm>
          <a:custGeom>
            <a:avLst/>
            <a:gdLst/>
            <a:ahLst/>
            <a:cxnLst/>
            <a:rect r="r" b="b" t="t" l="l"/>
            <a:pathLst>
              <a:path h="914415" w="3022858">
                <a:moveTo>
                  <a:pt x="0" y="0"/>
                </a:moveTo>
                <a:lnTo>
                  <a:pt x="3022859" y="0"/>
                </a:lnTo>
                <a:lnTo>
                  <a:pt x="3022859" y="914414"/>
                </a:lnTo>
                <a:lnTo>
                  <a:pt x="0" y="91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908136" y="9340105"/>
            <a:ext cx="247204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7595" y="4741532"/>
            <a:ext cx="4601165" cy="92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b="true" sz="2997">
                <a:solidFill>
                  <a:srgbClr val="2D262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Nous avons identifié les besoins suivants</a:t>
            </a:r>
          </a:p>
        </p:txBody>
      </p:sp>
      <p:sp>
        <p:nvSpPr>
          <p:cNvPr name="AutoShape 31" id="31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1702" y="1077690"/>
            <a:ext cx="3166616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Présentation du projet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2422" y="1077690"/>
            <a:ext cx="320337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des besoins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29902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8447945"/>
            <a:ext cx="8611234" cy="1839055"/>
            <a:chOff x="0" y="0"/>
            <a:chExt cx="2275855" cy="486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5854" cy="486042"/>
            </a:xfrm>
            <a:custGeom>
              <a:avLst/>
              <a:gdLst/>
              <a:ahLst/>
              <a:cxnLst/>
              <a:rect r="r" b="b" t="t" l="l"/>
              <a:pathLst>
                <a:path h="486042" w="2275854">
                  <a:moveTo>
                    <a:pt x="0" y="0"/>
                  </a:moveTo>
                  <a:lnTo>
                    <a:pt x="2275854" y="0"/>
                  </a:lnTo>
                  <a:lnTo>
                    <a:pt x="2275854" y="486042"/>
                  </a:lnTo>
                  <a:lnTo>
                    <a:pt x="0" y="486042"/>
                  </a:lnTo>
                  <a:close/>
                </a:path>
              </a:pathLst>
            </a:custGeom>
            <a:solidFill>
              <a:srgbClr val="CBB6F6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275855" cy="49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4879" y="8708075"/>
            <a:ext cx="7341475" cy="130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772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Une approche traditionnelle de la recherche de mots-clés pour le Question Answering (QA) et la génération de résumés.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76852" y="3558978"/>
            <a:ext cx="3154823" cy="3888842"/>
          </a:xfrm>
          <a:custGeom>
            <a:avLst/>
            <a:gdLst/>
            <a:ahLst/>
            <a:cxnLst/>
            <a:rect r="r" b="b" t="t" l="l"/>
            <a:pathLst>
              <a:path h="3888842" w="3154823">
                <a:moveTo>
                  <a:pt x="0" y="0"/>
                </a:moveTo>
                <a:lnTo>
                  <a:pt x="3154823" y="0"/>
                </a:lnTo>
                <a:lnTo>
                  <a:pt x="3154823" y="3888842"/>
                </a:lnTo>
                <a:lnTo>
                  <a:pt x="0" y="3888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205" y="2112101"/>
            <a:ext cx="8361839" cy="6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3786" strike="noStrike" u="none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Recherche de mots-clés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08448" y="6797119"/>
            <a:ext cx="476803" cy="132226"/>
            <a:chOff x="0" y="0"/>
            <a:chExt cx="126014" cy="34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79449" y="2877944"/>
            <a:ext cx="476803" cy="132226"/>
            <a:chOff x="0" y="0"/>
            <a:chExt cx="126014" cy="349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611234" y="5712805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708448" y="2176536"/>
            <a:ext cx="2105097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Propriétés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7851" y="3153045"/>
            <a:ext cx="7639492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Identification des termes clés dans le texte.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Utilisation pour construire des réponses ou des résumés.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Procédé traditionnellement utilisé.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3163" y="7151667"/>
            <a:ext cx="8294837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Inefficace pour gérer la complexité des articles scientifiques.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Peut manquer d'informations importantes réparties dans le texte.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8347" y="6097068"/>
            <a:ext cx="2232528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Limitations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16371" y="9314069"/>
            <a:ext cx="28018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name="AutoShape 27" id="27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1702" y="1077690"/>
            <a:ext cx="3166616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Présentation du projet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72422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928729" y="1077690"/>
            <a:ext cx="2990106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Etude de l'existant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84242" y="2172090"/>
            <a:ext cx="2116547" cy="1392114"/>
            <a:chOff x="0" y="0"/>
            <a:chExt cx="2822062" cy="18561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822062" cy="1856151"/>
              <a:chOff x="0" y="0"/>
              <a:chExt cx="641058" cy="42164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41058" cy="421642"/>
              </a:xfrm>
              <a:custGeom>
                <a:avLst/>
                <a:gdLst/>
                <a:ahLst/>
                <a:cxnLst/>
                <a:rect r="r" b="b" t="t" l="l"/>
                <a:pathLst>
                  <a:path h="421642" w="641058">
                    <a:moveTo>
                      <a:pt x="95421" y="0"/>
                    </a:moveTo>
                    <a:lnTo>
                      <a:pt x="545637" y="0"/>
                    </a:lnTo>
                    <a:cubicBezTo>
                      <a:pt x="598336" y="0"/>
                      <a:pt x="641058" y="42722"/>
                      <a:pt x="641058" y="95421"/>
                    </a:cubicBezTo>
                    <a:lnTo>
                      <a:pt x="641058" y="326221"/>
                    </a:lnTo>
                    <a:cubicBezTo>
                      <a:pt x="641058" y="378921"/>
                      <a:pt x="598336" y="421642"/>
                      <a:pt x="545637" y="421642"/>
                    </a:cubicBezTo>
                    <a:lnTo>
                      <a:pt x="95421" y="421642"/>
                    </a:lnTo>
                    <a:cubicBezTo>
                      <a:pt x="42722" y="421642"/>
                      <a:pt x="0" y="378921"/>
                      <a:pt x="0" y="326221"/>
                    </a:cubicBezTo>
                    <a:lnTo>
                      <a:pt x="0" y="95421"/>
                    </a:lnTo>
                    <a:cubicBezTo>
                      <a:pt x="0" y="42722"/>
                      <a:pt x="42722" y="0"/>
                      <a:pt x="95421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641058" cy="4692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5267" y="274851"/>
              <a:ext cx="2431528" cy="126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Interface Utilisateur avec Streamlit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23391" y="1909971"/>
            <a:ext cx="1900113" cy="1916352"/>
            <a:chOff x="0" y="0"/>
            <a:chExt cx="2533484" cy="255513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533484" cy="2555135"/>
              <a:chOff x="0" y="0"/>
              <a:chExt cx="575505" cy="58042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75505" cy="580423"/>
              </a:xfrm>
              <a:custGeom>
                <a:avLst/>
                <a:gdLst/>
                <a:ahLst/>
                <a:cxnLst/>
                <a:rect r="r" b="b" t="t" l="l"/>
                <a:pathLst>
                  <a:path h="580423" w="575505">
                    <a:moveTo>
                      <a:pt x="106291" y="0"/>
                    </a:moveTo>
                    <a:lnTo>
                      <a:pt x="469214" y="0"/>
                    </a:lnTo>
                    <a:cubicBezTo>
                      <a:pt x="527917" y="0"/>
                      <a:pt x="575505" y="47588"/>
                      <a:pt x="575505" y="106291"/>
                    </a:cubicBezTo>
                    <a:lnTo>
                      <a:pt x="575505" y="474133"/>
                    </a:lnTo>
                    <a:cubicBezTo>
                      <a:pt x="575505" y="502323"/>
                      <a:pt x="564306" y="529358"/>
                      <a:pt x="544373" y="549291"/>
                    </a:cubicBezTo>
                    <a:cubicBezTo>
                      <a:pt x="524440" y="569225"/>
                      <a:pt x="497404" y="580423"/>
                      <a:pt x="469214" y="580423"/>
                    </a:cubicBezTo>
                    <a:lnTo>
                      <a:pt x="106291" y="580423"/>
                    </a:lnTo>
                    <a:cubicBezTo>
                      <a:pt x="47588" y="580423"/>
                      <a:pt x="0" y="532835"/>
                      <a:pt x="0" y="474133"/>
                    </a:cubicBezTo>
                    <a:lnTo>
                      <a:pt x="0" y="106291"/>
                    </a:lnTo>
                    <a:cubicBezTo>
                      <a:pt x="0" y="47588"/>
                      <a:pt x="47588" y="0"/>
                      <a:pt x="106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75505" cy="6280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5300" y="193646"/>
              <a:ext cx="2182884" cy="212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(L'utilisateur accède à l'interface conviviale du chatbot)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46105" y="2126121"/>
            <a:ext cx="2638481" cy="1484052"/>
            <a:chOff x="0" y="0"/>
            <a:chExt cx="3517975" cy="197873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517975" cy="1978737"/>
              <a:chOff x="0" y="0"/>
              <a:chExt cx="799141" cy="44948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9141" cy="449489"/>
              </a:xfrm>
              <a:custGeom>
                <a:avLst/>
                <a:gdLst/>
                <a:ahLst/>
                <a:cxnLst/>
                <a:rect r="r" b="b" t="t" l="l"/>
                <a:pathLst>
                  <a:path h="449489" w="799141">
                    <a:moveTo>
                      <a:pt x="76546" y="0"/>
                    </a:moveTo>
                    <a:lnTo>
                      <a:pt x="722596" y="0"/>
                    </a:lnTo>
                    <a:cubicBezTo>
                      <a:pt x="742897" y="0"/>
                      <a:pt x="762366" y="8065"/>
                      <a:pt x="776722" y="22420"/>
                    </a:cubicBezTo>
                    <a:cubicBezTo>
                      <a:pt x="791077" y="36775"/>
                      <a:pt x="799141" y="56244"/>
                      <a:pt x="799141" y="76546"/>
                    </a:cubicBezTo>
                    <a:lnTo>
                      <a:pt x="799141" y="372943"/>
                    </a:lnTo>
                    <a:cubicBezTo>
                      <a:pt x="799141" y="415218"/>
                      <a:pt x="764871" y="449489"/>
                      <a:pt x="722596" y="449489"/>
                    </a:cubicBezTo>
                    <a:lnTo>
                      <a:pt x="76546" y="449489"/>
                    </a:lnTo>
                    <a:cubicBezTo>
                      <a:pt x="34271" y="449489"/>
                      <a:pt x="0" y="415218"/>
                      <a:pt x="0" y="372943"/>
                    </a:cubicBezTo>
                    <a:lnTo>
                      <a:pt x="0" y="76546"/>
                    </a:lnTo>
                    <a:cubicBezTo>
                      <a:pt x="0" y="34271"/>
                      <a:pt x="34271" y="0"/>
                      <a:pt x="76546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99141" cy="497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43420" y="120795"/>
              <a:ext cx="3031135" cy="1699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Utilisateur entre le lien de l'article et clique sur "Extraire le texte"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46336" y="1983863"/>
            <a:ext cx="2638481" cy="1768567"/>
            <a:chOff x="0" y="0"/>
            <a:chExt cx="3517975" cy="235809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17975" cy="2358090"/>
              <a:chOff x="0" y="0"/>
              <a:chExt cx="799141" cy="5356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99141" cy="535662"/>
              </a:xfrm>
              <a:custGeom>
                <a:avLst/>
                <a:gdLst/>
                <a:ahLst/>
                <a:cxnLst/>
                <a:rect r="r" b="b" t="t" l="l"/>
                <a:pathLst>
                  <a:path h="535662" w="799141">
                    <a:moveTo>
                      <a:pt x="76546" y="0"/>
                    </a:moveTo>
                    <a:lnTo>
                      <a:pt x="722596" y="0"/>
                    </a:lnTo>
                    <a:cubicBezTo>
                      <a:pt x="742897" y="0"/>
                      <a:pt x="762366" y="8065"/>
                      <a:pt x="776722" y="22420"/>
                    </a:cubicBezTo>
                    <a:cubicBezTo>
                      <a:pt x="791077" y="36775"/>
                      <a:pt x="799141" y="56244"/>
                      <a:pt x="799141" y="76546"/>
                    </a:cubicBezTo>
                    <a:lnTo>
                      <a:pt x="799141" y="459117"/>
                    </a:lnTo>
                    <a:cubicBezTo>
                      <a:pt x="799141" y="501392"/>
                      <a:pt x="764871" y="535662"/>
                      <a:pt x="722596" y="535662"/>
                    </a:cubicBezTo>
                    <a:lnTo>
                      <a:pt x="76546" y="535662"/>
                    </a:lnTo>
                    <a:cubicBezTo>
                      <a:pt x="34271" y="535662"/>
                      <a:pt x="0" y="501392"/>
                      <a:pt x="0" y="459117"/>
                    </a:cubicBezTo>
                    <a:lnTo>
                      <a:pt x="0" y="76546"/>
                    </a:lnTo>
                    <a:cubicBezTo>
                      <a:pt x="0" y="34271"/>
                      <a:pt x="34271" y="0"/>
                      <a:pt x="76546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799141" cy="5832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3420" y="95123"/>
              <a:ext cx="3031135" cy="212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Extraction de Texte depuis des Sources Variées et traitement de texte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246336" y="4498815"/>
            <a:ext cx="2638481" cy="1537900"/>
            <a:chOff x="0" y="0"/>
            <a:chExt cx="3517975" cy="205053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517975" cy="2050534"/>
              <a:chOff x="0" y="0"/>
              <a:chExt cx="799141" cy="46579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99141" cy="465798"/>
              </a:xfrm>
              <a:custGeom>
                <a:avLst/>
                <a:gdLst/>
                <a:ahLst/>
                <a:cxnLst/>
                <a:rect r="r" b="b" t="t" l="l"/>
                <a:pathLst>
                  <a:path h="465798" w="799141">
                    <a:moveTo>
                      <a:pt x="76546" y="0"/>
                    </a:moveTo>
                    <a:lnTo>
                      <a:pt x="722596" y="0"/>
                    </a:lnTo>
                    <a:cubicBezTo>
                      <a:pt x="742897" y="0"/>
                      <a:pt x="762366" y="8065"/>
                      <a:pt x="776722" y="22420"/>
                    </a:cubicBezTo>
                    <a:cubicBezTo>
                      <a:pt x="791077" y="36775"/>
                      <a:pt x="799141" y="56244"/>
                      <a:pt x="799141" y="76546"/>
                    </a:cubicBezTo>
                    <a:lnTo>
                      <a:pt x="799141" y="389253"/>
                    </a:lnTo>
                    <a:cubicBezTo>
                      <a:pt x="799141" y="431527"/>
                      <a:pt x="764871" y="465798"/>
                      <a:pt x="722596" y="465798"/>
                    </a:cubicBezTo>
                    <a:lnTo>
                      <a:pt x="76546" y="465798"/>
                    </a:lnTo>
                    <a:cubicBezTo>
                      <a:pt x="34271" y="465798"/>
                      <a:pt x="0" y="431527"/>
                      <a:pt x="0" y="389253"/>
                    </a:cubicBezTo>
                    <a:lnTo>
                      <a:pt x="0" y="76546"/>
                    </a:lnTo>
                    <a:cubicBezTo>
                      <a:pt x="0" y="34271"/>
                      <a:pt x="34271" y="0"/>
                      <a:pt x="76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799141" cy="5134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43420" y="156694"/>
              <a:ext cx="3031135" cy="1699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(Le chatbot extrait le texte à partir du lien fourni, traite le texte)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52354" y="4175791"/>
            <a:ext cx="2273224" cy="2183947"/>
            <a:chOff x="0" y="0"/>
            <a:chExt cx="3030966" cy="291192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030966" cy="2911929"/>
              <a:chOff x="0" y="0"/>
              <a:chExt cx="688512" cy="66147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88512" cy="661472"/>
              </a:xfrm>
              <a:custGeom>
                <a:avLst/>
                <a:gdLst/>
                <a:ahLst/>
                <a:cxnLst/>
                <a:rect r="r" b="b" t="t" l="l"/>
                <a:pathLst>
                  <a:path h="661472" w="688512">
                    <a:moveTo>
                      <a:pt x="88845" y="0"/>
                    </a:moveTo>
                    <a:lnTo>
                      <a:pt x="599668" y="0"/>
                    </a:lnTo>
                    <a:cubicBezTo>
                      <a:pt x="623231" y="0"/>
                      <a:pt x="645829" y="9360"/>
                      <a:pt x="662490" y="26022"/>
                    </a:cubicBezTo>
                    <a:cubicBezTo>
                      <a:pt x="679152" y="42684"/>
                      <a:pt x="688512" y="65282"/>
                      <a:pt x="688512" y="88845"/>
                    </a:cubicBezTo>
                    <a:lnTo>
                      <a:pt x="688512" y="572627"/>
                    </a:lnTo>
                    <a:cubicBezTo>
                      <a:pt x="688512" y="596191"/>
                      <a:pt x="679152" y="618789"/>
                      <a:pt x="662490" y="635450"/>
                    </a:cubicBezTo>
                    <a:cubicBezTo>
                      <a:pt x="645829" y="652112"/>
                      <a:pt x="623231" y="661472"/>
                      <a:pt x="599668" y="661472"/>
                    </a:cubicBezTo>
                    <a:lnTo>
                      <a:pt x="88845" y="661472"/>
                    </a:lnTo>
                    <a:cubicBezTo>
                      <a:pt x="65282" y="661472"/>
                      <a:pt x="42684" y="652112"/>
                      <a:pt x="26022" y="635450"/>
                    </a:cubicBezTo>
                    <a:cubicBezTo>
                      <a:pt x="9360" y="618789"/>
                      <a:pt x="0" y="596191"/>
                      <a:pt x="0" y="572627"/>
                    </a:cubicBezTo>
                    <a:lnTo>
                      <a:pt x="0" y="88845"/>
                    </a:lnTo>
                    <a:cubicBezTo>
                      <a:pt x="0" y="65282"/>
                      <a:pt x="9360" y="42684"/>
                      <a:pt x="26022" y="26022"/>
                    </a:cubicBezTo>
                    <a:cubicBezTo>
                      <a:pt x="42684" y="9360"/>
                      <a:pt x="65282" y="0"/>
                      <a:pt x="888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688512" cy="709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209722" y="156694"/>
              <a:ext cx="2611522" cy="2560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(L'utilisateur pose une question, le chatbot utilise BERT pour répondre)</a:t>
              </a: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7575" y="4014280"/>
            <a:ext cx="2141522" cy="2506970"/>
            <a:chOff x="0" y="0"/>
            <a:chExt cx="2855363" cy="334262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855363" cy="3342627"/>
              <a:chOff x="0" y="0"/>
              <a:chExt cx="648623" cy="75930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48623" cy="759309"/>
              </a:xfrm>
              <a:custGeom>
                <a:avLst/>
                <a:gdLst/>
                <a:ahLst/>
                <a:cxnLst/>
                <a:rect r="r" b="b" t="t" l="l"/>
                <a:pathLst>
                  <a:path h="759309" w="648623">
                    <a:moveTo>
                      <a:pt x="94309" y="0"/>
                    </a:moveTo>
                    <a:lnTo>
                      <a:pt x="554314" y="0"/>
                    </a:lnTo>
                    <a:cubicBezTo>
                      <a:pt x="606399" y="0"/>
                      <a:pt x="648623" y="42223"/>
                      <a:pt x="648623" y="94309"/>
                    </a:cubicBezTo>
                    <a:lnTo>
                      <a:pt x="648623" y="665001"/>
                    </a:lnTo>
                    <a:cubicBezTo>
                      <a:pt x="648623" y="717086"/>
                      <a:pt x="606399" y="759309"/>
                      <a:pt x="554314" y="759309"/>
                    </a:cubicBezTo>
                    <a:lnTo>
                      <a:pt x="94309" y="759309"/>
                    </a:lnTo>
                    <a:cubicBezTo>
                      <a:pt x="42223" y="759309"/>
                      <a:pt x="0" y="717086"/>
                      <a:pt x="0" y="665001"/>
                    </a:cubicBezTo>
                    <a:lnTo>
                      <a:pt x="0" y="94309"/>
                    </a:lnTo>
                    <a:cubicBezTo>
                      <a:pt x="0" y="42223"/>
                      <a:pt x="42223" y="0"/>
                      <a:pt x="943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648623" cy="806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97571" y="156694"/>
              <a:ext cx="2460220" cy="2991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(Le chatbot génère un résumé du texte extrait en utilisant BERT Summarizer)</a:t>
              </a: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685544" y="6825636"/>
            <a:ext cx="2141522" cy="2183947"/>
            <a:chOff x="0" y="0"/>
            <a:chExt cx="2855363" cy="291192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2855363" cy="2911929"/>
              <a:chOff x="0" y="0"/>
              <a:chExt cx="648623" cy="66147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48623" cy="661472"/>
              </a:xfrm>
              <a:custGeom>
                <a:avLst/>
                <a:gdLst/>
                <a:ahLst/>
                <a:cxnLst/>
                <a:rect r="r" b="b" t="t" l="l"/>
                <a:pathLst>
                  <a:path h="661472" w="648623">
                    <a:moveTo>
                      <a:pt x="94309" y="0"/>
                    </a:moveTo>
                    <a:lnTo>
                      <a:pt x="554314" y="0"/>
                    </a:lnTo>
                    <a:cubicBezTo>
                      <a:pt x="606399" y="0"/>
                      <a:pt x="648623" y="42223"/>
                      <a:pt x="648623" y="94309"/>
                    </a:cubicBezTo>
                    <a:lnTo>
                      <a:pt x="648623" y="567164"/>
                    </a:lnTo>
                    <a:cubicBezTo>
                      <a:pt x="648623" y="619249"/>
                      <a:pt x="606399" y="661472"/>
                      <a:pt x="554314" y="661472"/>
                    </a:cubicBezTo>
                    <a:lnTo>
                      <a:pt x="94309" y="661472"/>
                    </a:lnTo>
                    <a:cubicBezTo>
                      <a:pt x="42223" y="661472"/>
                      <a:pt x="0" y="619249"/>
                      <a:pt x="0" y="567164"/>
                    </a:cubicBezTo>
                    <a:lnTo>
                      <a:pt x="0" y="94309"/>
                    </a:lnTo>
                    <a:cubicBezTo>
                      <a:pt x="0" y="42223"/>
                      <a:pt x="42223" y="0"/>
                      <a:pt x="943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648623" cy="709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97571" y="156694"/>
              <a:ext cx="2460220" cy="2560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(Les questions posées, les réponses, le texte extrait et le résumé sont enregistrés)</a:t>
              </a: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494815" y="6664125"/>
            <a:ext cx="2141522" cy="2506970"/>
            <a:chOff x="0" y="0"/>
            <a:chExt cx="2855363" cy="3342627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2855363" cy="3342627"/>
              <a:chOff x="0" y="0"/>
              <a:chExt cx="648623" cy="75930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48623" cy="759309"/>
              </a:xfrm>
              <a:custGeom>
                <a:avLst/>
                <a:gdLst/>
                <a:ahLst/>
                <a:cxnLst/>
                <a:rect r="r" b="b" t="t" l="l"/>
                <a:pathLst>
                  <a:path h="759309" w="648623">
                    <a:moveTo>
                      <a:pt x="94309" y="0"/>
                    </a:moveTo>
                    <a:lnTo>
                      <a:pt x="554314" y="0"/>
                    </a:lnTo>
                    <a:cubicBezTo>
                      <a:pt x="606399" y="0"/>
                      <a:pt x="648623" y="42223"/>
                      <a:pt x="648623" y="94309"/>
                    </a:cubicBezTo>
                    <a:lnTo>
                      <a:pt x="648623" y="665001"/>
                    </a:lnTo>
                    <a:cubicBezTo>
                      <a:pt x="648623" y="717086"/>
                      <a:pt x="606399" y="759309"/>
                      <a:pt x="554314" y="759309"/>
                    </a:cubicBezTo>
                    <a:lnTo>
                      <a:pt x="94309" y="759309"/>
                    </a:lnTo>
                    <a:cubicBezTo>
                      <a:pt x="42223" y="759309"/>
                      <a:pt x="0" y="717086"/>
                      <a:pt x="0" y="665001"/>
                    </a:cubicBezTo>
                    <a:lnTo>
                      <a:pt x="0" y="94309"/>
                    </a:lnTo>
                    <a:cubicBezTo>
                      <a:pt x="0" y="42223"/>
                      <a:pt x="42223" y="0"/>
                      <a:pt x="943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648623" cy="806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97571" y="156694"/>
              <a:ext cx="2460220" cy="2991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(Les texte extraits et les résumés sont affichés, ainsi que les réponses du Q&amp;A)</a:t>
              </a: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836420" y="4685066"/>
            <a:ext cx="1899074" cy="1165397"/>
            <a:chOff x="0" y="0"/>
            <a:chExt cx="2532099" cy="1553863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2532099" cy="1553863"/>
              <a:chOff x="0" y="0"/>
              <a:chExt cx="575190" cy="35297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575190" cy="352975"/>
              </a:xfrm>
              <a:custGeom>
                <a:avLst/>
                <a:gdLst/>
                <a:ahLst/>
                <a:cxnLst/>
                <a:rect r="r" b="b" t="t" l="l"/>
                <a:pathLst>
                  <a:path h="352975" w="575190">
                    <a:moveTo>
                      <a:pt x="106349" y="0"/>
                    </a:moveTo>
                    <a:lnTo>
                      <a:pt x="468842" y="0"/>
                    </a:lnTo>
                    <a:cubicBezTo>
                      <a:pt x="497047" y="0"/>
                      <a:pt x="524097" y="11205"/>
                      <a:pt x="544041" y="31149"/>
                    </a:cubicBezTo>
                    <a:cubicBezTo>
                      <a:pt x="563986" y="51093"/>
                      <a:pt x="575190" y="78143"/>
                      <a:pt x="575190" y="106349"/>
                    </a:cubicBezTo>
                    <a:lnTo>
                      <a:pt x="575190" y="246626"/>
                    </a:lnTo>
                    <a:cubicBezTo>
                      <a:pt x="575190" y="305361"/>
                      <a:pt x="527576" y="352975"/>
                      <a:pt x="468842" y="352975"/>
                    </a:cubicBezTo>
                    <a:lnTo>
                      <a:pt x="106349" y="352975"/>
                    </a:lnTo>
                    <a:cubicBezTo>
                      <a:pt x="47614" y="352975"/>
                      <a:pt x="0" y="305361"/>
                      <a:pt x="0" y="246626"/>
                    </a:cubicBezTo>
                    <a:lnTo>
                      <a:pt x="0" y="106349"/>
                    </a:lnTo>
                    <a:cubicBezTo>
                      <a:pt x="0" y="47614"/>
                      <a:pt x="47614" y="0"/>
                      <a:pt x="106349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575190" cy="400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75204" y="123707"/>
              <a:ext cx="2181691" cy="126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Question Answering par BERT</a:t>
              </a: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4429938" y="4523555"/>
            <a:ext cx="2111574" cy="1488420"/>
            <a:chOff x="0" y="0"/>
            <a:chExt cx="2815432" cy="1984561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2815432" cy="1984561"/>
              <a:chOff x="0" y="0"/>
              <a:chExt cx="639552" cy="45081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39552" cy="450812"/>
              </a:xfrm>
              <a:custGeom>
                <a:avLst/>
                <a:gdLst/>
                <a:ahLst/>
                <a:cxnLst/>
                <a:rect r="r" b="b" t="t" l="l"/>
                <a:pathLst>
                  <a:path h="450812" w="639552">
                    <a:moveTo>
                      <a:pt x="95646" y="0"/>
                    </a:moveTo>
                    <a:lnTo>
                      <a:pt x="543906" y="0"/>
                    </a:lnTo>
                    <a:cubicBezTo>
                      <a:pt x="596730" y="0"/>
                      <a:pt x="639552" y="42822"/>
                      <a:pt x="639552" y="95646"/>
                    </a:cubicBezTo>
                    <a:lnTo>
                      <a:pt x="639552" y="355165"/>
                    </a:lnTo>
                    <a:cubicBezTo>
                      <a:pt x="639552" y="407989"/>
                      <a:pt x="596730" y="450812"/>
                      <a:pt x="543906" y="450812"/>
                    </a:cubicBezTo>
                    <a:lnTo>
                      <a:pt x="95646" y="450812"/>
                    </a:lnTo>
                    <a:cubicBezTo>
                      <a:pt x="42822" y="450812"/>
                      <a:pt x="0" y="407989"/>
                      <a:pt x="0" y="355165"/>
                    </a:cubicBezTo>
                    <a:lnTo>
                      <a:pt x="0" y="95646"/>
                    </a:lnTo>
                    <a:cubicBezTo>
                      <a:pt x="0" y="42822"/>
                      <a:pt x="42822" y="0"/>
                      <a:pt x="95646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639552" cy="498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194809" y="123707"/>
              <a:ext cx="2425815" cy="1699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Génération de Résumés par BERT Summarizer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32508" y="7173400"/>
            <a:ext cx="2231655" cy="1488420"/>
            <a:chOff x="0" y="0"/>
            <a:chExt cx="2975540" cy="1984561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2975540" cy="1984561"/>
              <a:chOff x="0" y="0"/>
              <a:chExt cx="675922" cy="45081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75922" cy="450812"/>
              </a:xfrm>
              <a:custGeom>
                <a:avLst/>
                <a:gdLst/>
                <a:ahLst/>
                <a:cxnLst/>
                <a:rect r="r" b="b" t="t" l="l"/>
                <a:pathLst>
                  <a:path h="450812" w="675922">
                    <a:moveTo>
                      <a:pt x="90500" y="0"/>
                    </a:moveTo>
                    <a:lnTo>
                      <a:pt x="585422" y="0"/>
                    </a:lnTo>
                    <a:cubicBezTo>
                      <a:pt x="609424" y="0"/>
                      <a:pt x="632443" y="9535"/>
                      <a:pt x="649415" y="26507"/>
                    </a:cubicBezTo>
                    <a:cubicBezTo>
                      <a:pt x="666387" y="43479"/>
                      <a:pt x="675922" y="66498"/>
                      <a:pt x="675922" y="90500"/>
                    </a:cubicBezTo>
                    <a:lnTo>
                      <a:pt x="675922" y="360312"/>
                    </a:lnTo>
                    <a:cubicBezTo>
                      <a:pt x="675922" y="410294"/>
                      <a:pt x="635404" y="450812"/>
                      <a:pt x="585422" y="450812"/>
                    </a:cubicBezTo>
                    <a:lnTo>
                      <a:pt x="90500" y="450812"/>
                    </a:lnTo>
                    <a:cubicBezTo>
                      <a:pt x="40518" y="450812"/>
                      <a:pt x="0" y="410294"/>
                      <a:pt x="0" y="360312"/>
                    </a:cubicBezTo>
                    <a:lnTo>
                      <a:pt x="0" y="90500"/>
                    </a:lnTo>
                    <a:cubicBezTo>
                      <a:pt x="0" y="40518"/>
                      <a:pt x="40518" y="0"/>
                      <a:pt x="90500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675922" cy="498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205887" y="123707"/>
              <a:ext cx="2563766" cy="1699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Enregistrement des Q&amp;A et des Données dans un Fichier CSV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0605154" y="7011888"/>
            <a:ext cx="2111574" cy="1811444"/>
            <a:chOff x="0" y="0"/>
            <a:chExt cx="2815432" cy="2415258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2815432" cy="2415258"/>
              <a:chOff x="0" y="0"/>
              <a:chExt cx="639552" cy="548649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39552" cy="548649"/>
              </a:xfrm>
              <a:custGeom>
                <a:avLst/>
                <a:gdLst/>
                <a:ahLst/>
                <a:cxnLst/>
                <a:rect r="r" b="b" t="t" l="l"/>
                <a:pathLst>
                  <a:path h="548649" w="639552">
                    <a:moveTo>
                      <a:pt x="95646" y="0"/>
                    </a:moveTo>
                    <a:lnTo>
                      <a:pt x="543906" y="0"/>
                    </a:lnTo>
                    <a:cubicBezTo>
                      <a:pt x="596730" y="0"/>
                      <a:pt x="639552" y="42822"/>
                      <a:pt x="639552" y="95646"/>
                    </a:cubicBezTo>
                    <a:lnTo>
                      <a:pt x="639552" y="453003"/>
                    </a:lnTo>
                    <a:cubicBezTo>
                      <a:pt x="639552" y="505826"/>
                      <a:pt x="596730" y="548649"/>
                      <a:pt x="543906" y="548649"/>
                    </a:cubicBezTo>
                    <a:lnTo>
                      <a:pt x="95646" y="548649"/>
                    </a:lnTo>
                    <a:cubicBezTo>
                      <a:pt x="42822" y="548649"/>
                      <a:pt x="0" y="505826"/>
                      <a:pt x="0" y="453003"/>
                    </a:cubicBezTo>
                    <a:lnTo>
                      <a:pt x="0" y="95646"/>
                    </a:lnTo>
                    <a:cubicBezTo>
                      <a:pt x="0" y="42822"/>
                      <a:pt x="42822" y="0"/>
                      <a:pt x="95646" y="0"/>
                    </a:cubicBezTo>
                    <a:close/>
                  </a:path>
                </a:pathLst>
              </a:custGeom>
              <a:solidFill>
                <a:srgbClr val="9F71D1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639552" cy="596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67" id="67"/>
            <p:cNvSpPr txBox="true"/>
            <p:nvPr/>
          </p:nvSpPr>
          <p:spPr>
            <a:xfrm rot="0">
              <a:off x="194809" y="123707"/>
              <a:ext cx="2425815" cy="212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Affichage des Résultats :</a:t>
              </a:r>
            </a:p>
            <a:p>
              <a:pPr algn="ctr">
                <a:lnSpc>
                  <a:spcPts val="2556"/>
                </a:lnSpc>
              </a:pPr>
              <a:r>
                <a:rPr lang="en-US" sz="1826">
                  <a:solidFill>
                    <a:srgbClr val="FDFCFA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textes extraits, Réponses, Résumés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1707188" y="1876413"/>
            <a:ext cx="2116547" cy="1983468"/>
            <a:chOff x="0" y="0"/>
            <a:chExt cx="2822062" cy="2644624"/>
          </a:xfrm>
        </p:grpSpPr>
        <p:grpSp>
          <p:nvGrpSpPr>
            <p:cNvPr name="Group 69" id="69"/>
            <p:cNvGrpSpPr/>
            <p:nvPr/>
          </p:nvGrpSpPr>
          <p:grpSpPr>
            <a:xfrm rot="0">
              <a:off x="0" y="0"/>
              <a:ext cx="2822062" cy="2644624"/>
              <a:chOff x="0" y="0"/>
              <a:chExt cx="641058" cy="600751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641058" cy="600751"/>
              </a:xfrm>
              <a:custGeom>
                <a:avLst/>
                <a:gdLst/>
                <a:ahLst/>
                <a:cxnLst/>
                <a:rect r="r" b="b" t="t" l="l"/>
                <a:pathLst>
                  <a:path h="600751" w="641058">
                    <a:moveTo>
                      <a:pt x="95421" y="0"/>
                    </a:moveTo>
                    <a:lnTo>
                      <a:pt x="545637" y="0"/>
                    </a:lnTo>
                    <a:cubicBezTo>
                      <a:pt x="598336" y="0"/>
                      <a:pt x="641058" y="42722"/>
                      <a:pt x="641058" y="95421"/>
                    </a:cubicBezTo>
                    <a:lnTo>
                      <a:pt x="641058" y="505330"/>
                    </a:lnTo>
                    <a:cubicBezTo>
                      <a:pt x="641058" y="558030"/>
                      <a:pt x="598336" y="600751"/>
                      <a:pt x="545637" y="600751"/>
                    </a:cubicBezTo>
                    <a:lnTo>
                      <a:pt x="95421" y="600751"/>
                    </a:lnTo>
                    <a:cubicBezTo>
                      <a:pt x="42722" y="600751"/>
                      <a:pt x="0" y="558030"/>
                      <a:pt x="0" y="505330"/>
                    </a:cubicBezTo>
                    <a:lnTo>
                      <a:pt x="0" y="95421"/>
                    </a:lnTo>
                    <a:cubicBezTo>
                      <a:pt x="0" y="42722"/>
                      <a:pt x="42722" y="0"/>
                      <a:pt x="9542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55662"/>
                </a:solidFill>
                <a:prstDash val="lgDash"/>
                <a:round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47625"/>
                <a:ext cx="641058" cy="64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3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2" id="72"/>
            <p:cNvSpPr txBox="true"/>
            <p:nvPr/>
          </p:nvSpPr>
          <p:spPr>
            <a:xfrm rot="0">
              <a:off x="191024" y="238390"/>
              <a:ext cx="2431528" cy="212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56"/>
                </a:lnSpc>
                <a:spcBef>
                  <a:spcPct val="0"/>
                </a:spcBef>
              </a:pPr>
              <a:r>
                <a:rPr lang="en-US" sz="1826">
                  <a:solidFill>
                    <a:srgbClr val="2B192E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(L'utilisateur fournit le lien de l'article et déclenche le processus)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>
            <a:off x="2900789" y="2868147"/>
            <a:ext cx="142260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4" id="74"/>
          <p:cNvSpPr/>
          <p:nvPr/>
        </p:nvSpPr>
        <p:spPr>
          <a:xfrm>
            <a:off x="6223503" y="2868147"/>
            <a:ext cx="142260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5" id="75"/>
          <p:cNvSpPr/>
          <p:nvPr/>
        </p:nvSpPr>
        <p:spPr>
          <a:xfrm>
            <a:off x="10284586" y="2868147"/>
            <a:ext cx="142260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6" id="76"/>
          <p:cNvSpPr/>
          <p:nvPr/>
        </p:nvSpPr>
        <p:spPr>
          <a:xfrm>
            <a:off x="13823734" y="2868147"/>
            <a:ext cx="142260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7" id="77"/>
          <p:cNvSpPr/>
          <p:nvPr/>
        </p:nvSpPr>
        <p:spPr>
          <a:xfrm>
            <a:off x="16565577" y="3752430"/>
            <a:ext cx="0" cy="746384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8" id="78"/>
          <p:cNvSpPr/>
          <p:nvPr/>
        </p:nvSpPr>
        <p:spPr>
          <a:xfrm flipH="true">
            <a:off x="10325579" y="5267765"/>
            <a:ext cx="151084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9" id="79"/>
          <p:cNvSpPr/>
          <p:nvPr/>
        </p:nvSpPr>
        <p:spPr>
          <a:xfrm flipH="true">
            <a:off x="2919097" y="5267765"/>
            <a:ext cx="151084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0" id="80"/>
          <p:cNvSpPr/>
          <p:nvPr/>
        </p:nvSpPr>
        <p:spPr>
          <a:xfrm flipH="true">
            <a:off x="1848336" y="6521250"/>
            <a:ext cx="0" cy="65215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1" id="81"/>
          <p:cNvSpPr/>
          <p:nvPr/>
        </p:nvSpPr>
        <p:spPr>
          <a:xfrm>
            <a:off x="2964163" y="7917610"/>
            <a:ext cx="2721381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2" id="82"/>
          <p:cNvSpPr/>
          <p:nvPr/>
        </p:nvSpPr>
        <p:spPr>
          <a:xfrm>
            <a:off x="7827066" y="7917610"/>
            <a:ext cx="2778087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3" id="83"/>
          <p:cNvSpPr/>
          <p:nvPr/>
        </p:nvSpPr>
        <p:spPr>
          <a:xfrm>
            <a:off x="12716728" y="7917610"/>
            <a:ext cx="2778087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4" id="84"/>
          <p:cNvSpPr/>
          <p:nvPr/>
        </p:nvSpPr>
        <p:spPr>
          <a:xfrm flipH="true">
            <a:off x="13735494" y="5267765"/>
            <a:ext cx="151084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5" id="85"/>
          <p:cNvSpPr/>
          <p:nvPr/>
        </p:nvSpPr>
        <p:spPr>
          <a:xfrm flipH="true">
            <a:off x="6541513" y="5267765"/>
            <a:ext cx="1510842" cy="0"/>
          </a:xfrm>
          <a:prstGeom prst="line">
            <a:avLst/>
          </a:prstGeom>
          <a:ln cap="flat" w="38100">
            <a:solidFill>
              <a:srgbClr val="4B515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6" id="86"/>
          <p:cNvSpPr txBox="true"/>
          <p:nvPr/>
        </p:nvSpPr>
        <p:spPr>
          <a:xfrm rot="0">
            <a:off x="15925095" y="934998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87" id="87"/>
          <p:cNvSpPr/>
          <p:nvPr/>
        </p:nvSpPr>
        <p:spPr>
          <a:xfrm>
            <a:off x="-63503" y="949600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8" id="88"/>
          <p:cNvGrpSpPr/>
          <p:nvPr/>
        </p:nvGrpSpPr>
        <p:grpSpPr>
          <a:xfrm rot="0">
            <a:off x="15886553" y="9350894"/>
            <a:ext cx="324324" cy="290215"/>
            <a:chOff x="0" y="0"/>
            <a:chExt cx="728159" cy="651579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15908136" y="934010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12</a:t>
            </a:r>
          </a:p>
        </p:txBody>
      </p:sp>
      <p:sp>
        <p:nvSpPr>
          <p:cNvPr name="AutoShape 92" id="9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3" id="93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551702" y="1077690"/>
            <a:ext cx="3166616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Présentation du projet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4372422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7928729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156811" y="1077690"/>
            <a:ext cx="7131189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b="true" sz="253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Conception du fonctionnement du ChatBot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64" y="3429219"/>
            <a:ext cx="3389890" cy="3390462"/>
          </a:xfrm>
          <a:custGeom>
            <a:avLst/>
            <a:gdLst/>
            <a:ahLst/>
            <a:cxnLst/>
            <a:rect r="r" b="b" t="t" l="l"/>
            <a:pathLst>
              <a:path h="3390462" w="3389890">
                <a:moveTo>
                  <a:pt x="0" y="0"/>
                </a:moveTo>
                <a:lnTo>
                  <a:pt x="3389890" y="0"/>
                </a:lnTo>
                <a:lnTo>
                  <a:pt x="3389890" y="3390462"/>
                </a:lnTo>
                <a:lnTo>
                  <a:pt x="0" y="3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822" y="300354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822" y="4564342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822" y="612512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0751"/>
            <a:ext cx="1617069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name="AutoShape 8" id="8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849806" y="-2805882"/>
            <a:ext cx="84112" cy="120641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13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877" y="2491887"/>
            <a:ext cx="767782" cy="7677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6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4936" y="2154342"/>
            <a:ext cx="434444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Introduction générale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5680" y="3707343"/>
            <a:ext cx="722176" cy="767782"/>
            <a:chOff x="0" y="0"/>
            <a:chExt cx="76452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3084" y="3369799"/>
            <a:ext cx="5774589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&amp; Conception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2877" y="4926787"/>
            <a:ext cx="722176" cy="767782"/>
            <a:chOff x="0" y="0"/>
            <a:chExt cx="76452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3084" y="4589243"/>
            <a:ext cx="3891795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Réalisation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15680" y="6161294"/>
            <a:ext cx="722176" cy="767782"/>
            <a:chOff x="0" y="0"/>
            <a:chExt cx="76452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13084" y="5823749"/>
            <a:ext cx="332720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7823846"/>
            <a:ext cx="8592249" cy="2463154"/>
            <a:chOff x="0" y="0"/>
            <a:chExt cx="2270837" cy="650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0837" cy="650985"/>
            </a:xfrm>
            <a:custGeom>
              <a:avLst/>
              <a:gdLst/>
              <a:ahLst/>
              <a:cxnLst/>
              <a:rect r="r" b="b" t="t" l="l"/>
              <a:pathLst>
                <a:path h="650985" w="2270837">
                  <a:moveTo>
                    <a:pt x="0" y="0"/>
                  </a:moveTo>
                  <a:lnTo>
                    <a:pt x="2270837" y="0"/>
                  </a:lnTo>
                  <a:lnTo>
                    <a:pt x="2270837" y="650985"/>
                  </a:lnTo>
                  <a:lnTo>
                    <a:pt x="0" y="650985"/>
                  </a:lnTo>
                  <a:close/>
                </a:path>
              </a:pathLst>
            </a:custGeom>
            <a:solidFill>
              <a:srgbClr val="CBB6F6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270837" cy="660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79449" y="2877944"/>
            <a:ext cx="476803" cy="132226"/>
            <a:chOff x="0" y="0"/>
            <a:chExt cx="126014" cy="34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39438" y="3811315"/>
            <a:ext cx="3807740" cy="3812505"/>
          </a:xfrm>
          <a:custGeom>
            <a:avLst/>
            <a:gdLst/>
            <a:ahLst/>
            <a:cxnLst/>
            <a:rect r="r" b="b" t="t" l="l"/>
            <a:pathLst>
              <a:path h="3812505" w="3807740">
                <a:moveTo>
                  <a:pt x="0" y="0"/>
                </a:moveTo>
                <a:lnTo>
                  <a:pt x="3807740" y="0"/>
                </a:lnTo>
                <a:lnTo>
                  <a:pt x="3807740" y="3812506"/>
                </a:lnTo>
                <a:lnTo>
                  <a:pt x="0" y="381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05381" y="2045864"/>
            <a:ext cx="6181487" cy="132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3786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Python : Langage de Programmation Principal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8448" y="2176536"/>
            <a:ext cx="6135062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Librairies et Frameworks Utilisés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7851" y="3311766"/>
            <a:ext cx="7241449" cy="570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Transformers et BERT : Pour le traitement avancé du langage naturel.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Streamlit : Création d'une interface utilisateur conviviale.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BeautifulSoup et Requests : Extraction de données à partir de pages web.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Selenium : Pour l'interaction avec des pages web.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PyMuPDF : Traitement de fichiers PDF.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Nltk : Traitement du langage naturel.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  PyTorch : Pour le développement du modèle de chatbot.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854" y="7935253"/>
            <a:ext cx="8152909" cy="218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374" indent="-301187" lvl="1">
              <a:lnSpc>
                <a:spcPts val="3512"/>
              </a:lnSpc>
              <a:buFont typeface="Arial"/>
              <a:buChar char="•"/>
            </a:pPr>
            <a:r>
              <a:rPr lang="en-US" sz="27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Large communauté et abondance de bibliothèques.</a:t>
            </a:r>
          </a:p>
          <a:p>
            <a:pPr algn="l" marL="602374" indent="-301187" lvl="1">
              <a:lnSpc>
                <a:spcPts val="3512"/>
              </a:lnSpc>
              <a:buFont typeface="Arial"/>
              <a:buChar char="•"/>
            </a:pPr>
            <a:r>
              <a:rPr lang="en-US" sz="27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Facilité d'apprentissage et de mise en œuvre.</a:t>
            </a:r>
          </a:p>
          <a:p>
            <a:pPr algn="l" marL="602374" indent="-301187" lvl="1">
              <a:lnSpc>
                <a:spcPts val="3512"/>
              </a:lnSpc>
              <a:buFont typeface="Arial"/>
              <a:buChar char="•"/>
            </a:pPr>
            <a:r>
              <a:rPr lang="en-US" sz="27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Adapté au développement de systèmes d'IA et de NLP.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16371" y="9314069"/>
            <a:ext cx="280186" cy="27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2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Outils de réalisation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96764" y="1081534"/>
            <a:ext cx="2138809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Mise en Œuvre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82169" y="2502579"/>
            <a:ext cx="12958072" cy="6819739"/>
          </a:xfrm>
          <a:custGeom>
            <a:avLst/>
            <a:gdLst/>
            <a:ahLst/>
            <a:cxnLst/>
            <a:rect r="r" b="b" t="t" l="l"/>
            <a:pathLst>
              <a:path h="6819739" w="12958072">
                <a:moveTo>
                  <a:pt x="0" y="0"/>
                </a:moveTo>
                <a:lnTo>
                  <a:pt x="12958072" y="0"/>
                </a:lnTo>
                <a:lnTo>
                  <a:pt x="12958072" y="6819740"/>
                </a:lnTo>
                <a:lnTo>
                  <a:pt x="0" y="6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0" r="0" b="-5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5802" y="1895346"/>
            <a:ext cx="725027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page d'accueil de l'interface utilisateur.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9" id="9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4445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77680" y="2730371"/>
            <a:ext cx="13192858" cy="6629411"/>
          </a:xfrm>
          <a:custGeom>
            <a:avLst/>
            <a:gdLst/>
            <a:ahLst/>
            <a:cxnLst/>
            <a:rect r="r" b="b" t="t" l="l"/>
            <a:pathLst>
              <a:path h="6629411" w="13192858">
                <a:moveTo>
                  <a:pt x="0" y="0"/>
                </a:moveTo>
                <a:lnTo>
                  <a:pt x="13192857" y="0"/>
                </a:lnTo>
                <a:lnTo>
                  <a:pt x="13192857" y="6629411"/>
                </a:lnTo>
                <a:lnTo>
                  <a:pt x="0" y="6629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9253852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Sélection des Sources d’Articles pour les Tests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802" y="5707886"/>
            <a:ext cx="2768918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Le site de test 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75802" y="1857246"/>
            <a:ext cx="9253852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Sélection des Sources d’Articles pour les Tests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5" id="5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802" y="5707886"/>
            <a:ext cx="2523292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Le site de test PDF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62946" y="2441136"/>
            <a:ext cx="12996354" cy="6932293"/>
          </a:xfrm>
          <a:custGeom>
            <a:avLst/>
            <a:gdLst/>
            <a:ahLst/>
            <a:cxnLst/>
            <a:rect r="r" b="b" t="t" l="l"/>
            <a:pathLst>
              <a:path h="6932293" w="12996354">
                <a:moveTo>
                  <a:pt x="0" y="0"/>
                </a:moveTo>
                <a:lnTo>
                  <a:pt x="12996354" y="0"/>
                </a:lnTo>
                <a:lnTo>
                  <a:pt x="12996354" y="6932293"/>
                </a:lnTo>
                <a:lnTo>
                  <a:pt x="0" y="693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070266" y="2520821"/>
            <a:ext cx="6447252" cy="6875522"/>
          </a:xfrm>
          <a:custGeom>
            <a:avLst/>
            <a:gdLst/>
            <a:ahLst/>
            <a:cxnLst/>
            <a:rect r="r" b="b" t="t" l="l"/>
            <a:pathLst>
              <a:path h="6875522" w="6447252">
                <a:moveTo>
                  <a:pt x="0" y="0"/>
                </a:moveTo>
                <a:lnTo>
                  <a:pt x="6447252" y="0"/>
                </a:lnTo>
                <a:lnTo>
                  <a:pt x="6447252" y="6875523"/>
                </a:lnTo>
                <a:lnTo>
                  <a:pt x="0" y="687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7" r="-464" b="-3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10959346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 l'Extraction de Texte et de la génération de Résumés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623" y="3282821"/>
            <a:ext cx="3610451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75802" y="1857246"/>
            <a:ext cx="10959346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 l'Extraction de Texte et de la génération de Résumés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5" id="5"/>
          <p:cNvSpPr/>
          <p:nvPr/>
        </p:nvSpPr>
        <p:spPr>
          <a:xfrm>
            <a:off x="-53978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2623" y="3282821"/>
            <a:ext cx="3364706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PDF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03075" y="2596222"/>
            <a:ext cx="12907466" cy="6888022"/>
          </a:xfrm>
          <a:custGeom>
            <a:avLst/>
            <a:gdLst/>
            <a:ahLst/>
            <a:cxnLst/>
            <a:rect r="r" b="b" t="t" l="l"/>
            <a:pathLst>
              <a:path h="6888022" w="12907466">
                <a:moveTo>
                  <a:pt x="0" y="0"/>
                </a:moveTo>
                <a:lnTo>
                  <a:pt x="12907466" y="0"/>
                </a:lnTo>
                <a:lnTo>
                  <a:pt x="12907466" y="6888022"/>
                </a:lnTo>
                <a:lnTo>
                  <a:pt x="0" y="688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64" y="3429219"/>
            <a:ext cx="3389890" cy="3390462"/>
          </a:xfrm>
          <a:custGeom>
            <a:avLst/>
            <a:gdLst/>
            <a:ahLst/>
            <a:cxnLst/>
            <a:rect r="r" b="b" t="t" l="l"/>
            <a:pathLst>
              <a:path h="3390462" w="3389890">
                <a:moveTo>
                  <a:pt x="0" y="0"/>
                </a:moveTo>
                <a:lnTo>
                  <a:pt x="3389890" y="0"/>
                </a:lnTo>
                <a:lnTo>
                  <a:pt x="3389890" y="3390462"/>
                </a:lnTo>
                <a:lnTo>
                  <a:pt x="0" y="3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822" y="300354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822" y="4564342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822" y="612512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0751"/>
            <a:ext cx="1617069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name="AutoShape 8" id="8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849806" y="-2805882"/>
            <a:ext cx="84112" cy="120641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877" y="2491887"/>
            <a:ext cx="767782" cy="7677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6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4936" y="2154342"/>
            <a:ext cx="5007888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 générale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5680" y="3707343"/>
            <a:ext cx="722176" cy="767782"/>
            <a:chOff x="0" y="0"/>
            <a:chExt cx="76452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3084" y="3369799"/>
            <a:ext cx="5774589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2877" y="4926787"/>
            <a:ext cx="722176" cy="767782"/>
            <a:chOff x="0" y="0"/>
            <a:chExt cx="76452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3084" y="4589243"/>
            <a:ext cx="3891795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Réalisation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15680" y="6161294"/>
            <a:ext cx="722176" cy="767782"/>
            <a:chOff x="0" y="0"/>
            <a:chExt cx="76452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13084" y="5823749"/>
            <a:ext cx="332720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814319" y="3501268"/>
            <a:ext cx="11301259" cy="5071440"/>
          </a:xfrm>
          <a:custGeom>
            <a:avLst/>
            <a:gdLst/>
            <a:ahLst/>
            <a:cxnLst/>
            <a:rect r="r" b="b" t="t" l="l"/>
            <a:pathLst>
              <a:path h="5071440" w="11301259">
                <a:moveTo>
                  <a:pt x="0" y="0"/>
                </a:moveTo>
                <a:lnTo>
                  <a:pt x="11301259" y="0"/>
                </a:lnTo>
                <a:lnTo>
                  <a:pt x="11301259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659594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des Réponses aux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623" y="3282821"/>
            <a:ext cx="3610451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74682" y="3672089"/>
            <a:ext cx="11298113" cy="4553182"/>
          </a:xfrm>
          <a:custGeom>
            <a:avLst/>
            <a:gdLst/>
            <a:ahLst/>
            <a:cxnLst/>
            <a:rect r="r" b="b" t="t" l="l"/>
            <a:pathLst>
              <a:path h="4553182" w="11298113">
                <a:moveTo>
                  <a:pt x="0" y="0"/>
                </a:moveTo>
                <a:lnTo>
                  <a:pt x="11298113" y="0"/>
                </a:lnTo>
                <a:lnTo>
                  <a:pt x="11298113" y="4553182"/>
                </a:lnTo>
                <a:lnTo>
                  <a:pt x="0" y="45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659594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des Réponses aux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623" y="3282821"/>
            <a:ext cx="3610451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419633" y="3359021"/>
            <a:ext cx="11301259" cy="4887795"/>
          </a:xfrm>
          <a:custGeom>
            <a:avLst/>
            <a:gdLst/>
            <a:ahLst/>
            <a:cxnLst/>
            <a:rect r="r" b="b" t="t" l="l"/>
            <a:pathLst>
              <a:path h="4887795" w="11301259">
                <a:moveTo>
                  <a:pt x="0" y="0"/>
                </a:moveTo>
                <a:lnTo>
                  <a:pt x="11301259" y="0"/>
                </a:lnTo>
                <a:lnTo>
                  <a:pt x="11301259" y="4887795"/>
                </a:lnTo>
                <a:lnTo>
                  <a:pt x="0" y="4887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659594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des Réponses aux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623" y="3282821"/>
            <a:ext cx="3364706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PDF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5095" y="9483338"/>
            <a:ext cx="247240" cy="28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>
            <a:off x="-63503" y="9629351"/>
            <a:ext cx="18351503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86553" y="9484244"/>
            <a:ext cx="324324" cy="290215"/>
            <a:chOff x="0" y="0"/>
            <a:chExt cx="728159" cy="6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74682" y="3391860"/>
            <a:ext cx="11301259" cy="4562883"/>
          </a:xfrm>
          <a:custGeom>
            <a:avLst/>
            <a:gdLst/>
            <a:ahLst/>
            <a:cxnLst/>
            <a:rect r="r" b="b" t="t" l="l"/>
            <a:pathLst>
              <a:path h="4562883" w="11301259">
                <a:moveTo>
                  <a:pt x="0" y="0"/>
                </a:moveTo>
                <a:lnTo>
                  <a:pt x="11301259" y="0"/>
                </a:lnTo>
                <a:lnTo>
                  <a:pt x="11301259" y="4562883"/>
                </a:lnTo>
                <a:lnTo>
                  <a:pt x="0" y="4562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5802" y="1857246"/>
            <a:ext cx="659594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Résultats des Réponses aux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08136" y="9473455"/>
            <a:ext cx="281159" cy="27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623" y="3282821"/>
            <a:ext cx="3364706" cy="38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 i="true" u="sng">
                <a:solidFill>
                  <a:srgbClr val="5F249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Pour l’article du site PDF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495" y="1081534"/>
            <a:ext cx="332518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Outils de réalisation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361" y="1081534"/>
            <a:ext cx="24481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Mise en Œuvre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64" y="3429219"/>
            <a:ext cx="3389890" cy="3390462"/>
          </a:xfrm>
          <a:custGeom>
            <a:avLst/>
            <a:gdLst/>
            <a:ahLst/>
            <a:cxnLst/>
            <a:rect r="r" b="b" t="t" l="l"/>
            <a:pathLst>
              <a:path h="3390462" w="3389890">
                <a:moveTo>
                  <a:pt x="0" y="0"/>
                </a:moveTo>
                <a:lnTo>
                  <a:pt x="3389890" y="0"/>
                </a:lnTo>
                <a:lnTo>
                  <a:pt x="3389890" y="3390462"/>
                </a:lnTo>
                <a:lnTo>
                  <a:pt x="0" y="3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822" y="300354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822" y="4564342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822" y="612512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0751"/>
            <a:ext cx="1617069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name="AutoShape 8" id="8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849806" y="-2805882"/>
            <a:ext cx="84112" cy="120641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24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877" y="2491887"/>
            <a:ext cx="767782" cy="7677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6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4936" y="2154342"/>
            <a:ext cx="434444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Introduction générale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5680" y="3707343"/>
            <a:ext cx="722176" cy="767782"/>
            <a:chOff x="0" y="0"/>
            <a:chExt cx="76452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3084" y="3369799"/>
            <a:ext cx="5774589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&amp; Conception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2877" y="4926787"/>
            <a:ext cx="722176" cy="767782"/>
            <a:chOff x="0" y="0"/>
            <a:chExt cx="76452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3084" y="4589243"/>
            <a:ext cx="3891795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15680" y="6161294"/>
            <a:ext cx="722176" cy="767782"/>
            <a:chOff x="0" y="0"/>
            <a:chExt cx="76452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13084" y="5823749"/>
            <a:ext cx="332720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75802" y="200263"/>
            <a:ext cx="33272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Contexte général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23998" y="200263"/>
            <a:ext cx="41056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&amp; Conception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0576" y="200263"/>
            <a:ext cx="18457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92704" y="200263"/>
            <a:ext cx="2083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1100" y="3362115"/>
            <a:ext cx="4241797" cy="4241797"/>
          </a:xfrm>
          <a:custGeom>
            <a:avLst/>
            <a:gdLst/>
            <a:ahLst/>
            <a:cxnLst/>
            <a:rect r="r" b="b" t="t" l="l"/>
            <a:pathLst>
              <a:path h="4241797" w="4241797">
                <a:moveTo>
                  <a:pt x="0" y="0"/>
                </a:moveTo>
                <a:lnTo>
                  <a:pt x="4241797" y="0"/>
                </a:lnTo>
                <a:lnTo>
                  <a:pt x="4241797" y="4241797"/>
                </a:lnTo>
                <a:lnTo>
                  <a:pt x="0" y="424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69781" y="3381165"/>
            <a:ext cx="7797119" cy="3647808"/>
            <a:chOff x="0" y="0"/>
            <a:chExt cx="10396159" cy="48637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96159" cy="4863744"/>
              <a:chOff x="0" y="0"/>
              <a:chExt cx="2053562" cy="9607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53562" cy="960740"/>
              </a:xfrm>
              <a:custGeom>
                <a:avLst/>
                <a:gdLst/>
                <a:ahLst/>
                <a:cxnLst/>
                <a:rect r="r" b="b" t="t" l="l"/>
                <a:pathLst>
                  <a:path h="960740" w="2053562">
                    <a:moveTo>
                      <a:pt x="0" y="0"/>
                    </a:moveTo>
                    <a:lnTo>
                      <a:pt x="2053562" y="0"/>
                    </a:lnTo>
                    <a:lnTo>
                      <a:pt x="2053562" y="960740"/>
                    </a:lnTo>
                    <a:lnTo>
                      <a:pt x="0" y="9607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9F71D1"/>
                </a:solidFill>
                <a:prstDash val="dash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2053562" cy="9702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95917" y="326187"/>
              <a:ext cx="9404325" cy="4042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699" indent="-269850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D262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Création d'un chatbot basé sur BERT pour le Question Answering et la génération de résumés.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699" indent="-269850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2D262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Exploitation des avancées du deep learning pour améliorer la compréhension sémantique du texte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6170" y="-63379"/>
            <a:ext cx="20986090" cy="7619724"/>
          </a:xfrm>
          <a:custGeom>
            <a:avLst/>
            <a:gdLst/>
            <a:ahLst/>
            <a:cxnLst/>
            <a:rect r="r" b="b" t="t" l="l"/>
            <a:pathLst>
              <a:path h="7619724" w="20986090">
                <a:moveTo>
                  <a:pt x="0" y="0"/>
                </a:moveTo>
                <a:lnTo>
                  <a:pt x="20986090" y="0"/>
                </a:lnTo>
                <a:lnTo>
                  <a:pt x="20986090" y="7619723"/>
                </a:lnTo>
                <a:lnTo>
                  <a:pt x="0" y="761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3109" y="3859378"/>
            <a:ext cx="9381744" cy="270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2"/>
              </a:lnSpc>
            </a:pPr>
            <a:r>
              <a:rPr lang="en-US" b="true" sz="9600">
                <a:solidFill>
                  <a:srgbClr val="2B192E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Merci de votre attention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667" y="464287"/>
            <a:ext cx="20859093" cy="6700657"/>
          </a:xfrm>
          <a:custGeom>
            <a:avLst/>
            <a:gdLst/>
            <a:ahLst/>
            <a:cxnLst/>
            <a:rect r="r" b="b" t="t" l="l"/>
            <a:pathLst>
              <a:path h="6700657" w="20859093">
                <a:moveTo>
                  <a:pt x="0" y="0"/>
                </a:moveTo>
                <a:lnTo>
                  <a:pt x="20859093" y="0"/>
                </a:lnTo>
                <a:lnTo>
                  <a:pt x="20859093" y="6700656"/>
                </a:lnTo>
                <a:lnTo>
                  <a:pt x="0" y="670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8300" y="472030"/>
            <a:ext cx="1952625" cy="1657350"/>
          </a:xfrm>
          <a:custGeom>
            <a:avLst/>
            <a:gdLst/>
            <a:ahLst/>
            <a:cxnLst/>
            <a:rect r="r" b="b" t="t" l="l"/>
            <a:pathLst>
              <a:path h="1657350" w="1952625">
                <a:moveTo>
                  <a:pt x="0" y="0"/>
                </a:moveTo>
                <a:lnTo>
                  <a:pt x="1952625" y="0"/>
                </a:lnTo>
                <a:lnTo>
                  <a:pt x="1952625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1438" y="4083712"/>
            <a:ext cx="12345029" cy="85725"/>
            <a:chOff x="0" y="0"/>
            <a:chExt cx="12345022" cy="8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45035" cy="85725"/>
            </a:xfrm>
            <a:custGeom>
              <a:avLst/>
              <a:gdLst/>
              <a:ahLst/>
              <a:cxnLst/>
              <a:rect r="r" b="b" t="t" l="l"/>
              <a:pathLst>
                <a:path h="85725" w="12345035">
                  <a:moveTo>
                    <a:pt x="0" y="0"/>
                  </a:moveTo>
                  <a:lnTo>
                    <a:pt x="0" y="85725"/>
                  </a:lnTo>
                  <a:lnTo>
                    <a:pt x="12345035" y="85725"/>
                  </a:lnTo>
                  <a:lnTo>
                    <a:pt x="12345035" y="0"/>
                  </a:lnTo>
                  <a:close/>
                </a:path>
              </a:pathLst>
            </a:custGeom>
            <a:solidFill>
              <a:srgbClr val="CBB6F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971438" y="5987279"/>
            <a:ext cx="12345029" cy="85725"/>
            <a:chOff x="0" y="0"/>
            <a:chExt cx="12345022" cy="85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5035" cy="85725"/>
            </a:xfrm>
            <a:custGeom>
              <a:avLst/>
              <a:gdLst/>
              <a:ahLst/>
              <a:cxnLst/>
              <a:rect r="r" b="b" t="t" l="l"/>
              <a:pathLst>
                <a:path h="85725" w="12345035">
                  <a:moveTo>
                    <a:pt x="0" y="85725"/>
                  </a:moveTo>
                  <a:lnTo>
                    <a:pt x="0" y="0"/>
                  </a:lnTo>
                  <a:lnTo>
                    <a:pt x="12345035" y="0"/>
                  </a:lnTo>
                  <a:lnTo>
                    <a:pt x="12345035" y="85725"/>
                  </a:lnTo>
                  <a:lnTo>
                    <a:pt x="0" y="85725"/>
                  </a:lnTo>
                </a:path>
              </a:pathLst>
            </a:custGeom>
            <a:solidFill>
              <a:srgbClr val="CBB6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7548180"/>
            <a:ext cx="18996116" cy="2839174"/>
          </a:xfrm>
          <a:custGeom>
            <a:avLst/>
            <a:gdLst/>
            <a:ahLst/>
            <a:cxnLst/>
            <a:rect r="r" b="b" t="t" l="l"/>
            <a:pathLst>
              <a:path h="2839174" w="18996116">
                <a:moveTo>
                  <a:pt x="0" y="0"/>
                </a:moveTo>
                <a:lnTo>
                  <a:pt x="18996116" y="0"/>
                </a:lnTo>
                <a:lnTo>
                  <a:pt x="18996116" y="2839174"/>
                </a:lnTo>
                <a:lnTo>
                  <a:pt x="0" y="283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7025" y="464287"/>
            <a:ext cx="2352275" cy="1665094"/>
          </a:xfrm>
          <a:custGeom>
            <a:avLst/>
            <a:gdLst/>
            <a:ahLst/>
            <a:cxnLst/>
            <a:rect r="r" b="b" t="t" l="l"/>
            <a:pathLst>
              <a:path h="1665094" w="2352275">
                <a:moveTo>
                  <a:pt x="0" y="0"/>
                </a:moveTo>
                <a:lnTo>
                  <a:pt x="2352275" y="0"/>
                </a:lnTo>
                <a:lnTo>
                  <a:pt x="2352275" y="1665093"/>
                </a:lnTo>
                <a:lnTo>
                  <a:pt x="0" y="1665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52533" y="2072230"/>
            <a:ext cx="3982935" cy="5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b="true" sz="3199">
                <a:solidFill>
                  <a:srgbClr val="1010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 Text Mining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0933" y="6343879"/>
            <a:ext cx="5167908" cy="4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599">
                <a:solidFill>
                  <a:srgbClr val="1010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Année universitaire : 2024/2025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12771" y="2989913"/>
            <a:ext cx="6262364" cy="4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99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Filière : Génie de la Data (GD)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982" y="4535562"/>
            <a:ext cx="15429941" cy="112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1"/>
              </a:lnSpc>
            </a:pPr>
            <a:r>
              <a:rPr lang="en-US" b="true" sz="3999">
                <a:solidFill>
                  <a:srgbClr val="5F249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Exploration NLP par un ChatBot : Analyse, Résumé et Extraction de Données depuis des Articles Scientifiques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541" y="8206189"/>
            <a:ext cx="280179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Présenté 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 :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SOUSSOU Youness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HARNAF NIhad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68403" y="8206189"/>
            <a:ext cx="261370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Examiné par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Pr. Y.TABII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64" y="3429219"/>
            <a:ext cx="3389890" cy="3390462"/>
          </a:xfrm>
          <a:custGeom>
            <a:avLst/>
            <a:gdLst/>
            <a:ahLst/>
            <a:cxnLst/>
            <a:rect r="r" b="b" t="t" l="l"/>
            <a:pathLst>
              <a:path h="3390462" w="3389890">
                <a:moveTo>
                  <a:pt x="0" y="0"/>
                </a:moveTo>
                <a:lnTo>
                  <a:pt x="3389890" y="0"/>
                </a:lnTo>
                <a:lnTo>
                  <a:pt x="3389890" y="3390462"/>
                </a:lnTo>
                <a:lnTo>
                  <a:pt x="0" y="3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822" y="300354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822" y="4564342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822" y="612512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0751"/>
            <a:ext cx="1617069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name="AutoShape 8" id="8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849806" y="-2805882"/>
            <a:ext cx="84112" cy="120641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877" y="2491887"/>
            <a:ext cx="767782" cy="7677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6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4936" y="2154342"/>
            <a:ext cx="5008066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 u="non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 générale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5680" y="3707343"/>
            <a:ext cx="722176" cy="767782"/>
            <a:chOff x="0" y="0"/>
            <a:chExt cx="76452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3084" y="3369799"/>
            <a:ext cx="5774589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&amp; Conception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2877" y="4926787"/>
            <a:ext cx="722176" cy="767782"/>
            <a:chOff x="0" y="0"/>
            <a:chExt cx="76452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3084" y="4589243"/>
            <a:ext cx="3891795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15680" y="6161294"/>
            <a:ext cx="722176" cy="767782"/>
            <a:chOff x="0" y="0"/>
            <a:chExt cx="76452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13084" y="5823749"/>
            <a:ext cx="332720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78869">
            <a:off x="5408888" y="6058727"/>
            <a:ext cx="2559434" cy="881167"/>
          </a:xfrm>
          <a:custGeom>
            <a:avLst/>
            <a:gdLst/>
            <a:ahLst/>
            <a:cxnLst/>
            <a:rect r="r" b="b" t="t" l="l"/>
            <a:pathLst>
              <a:path h="881167" w="2559434">
                <a:moveTo>
                  <a:pt x="0" y="0"/>
                </a:moveTo>
                <a:lnTo>
                  <a:pt x="2559434" y="0"/>
                </a:lnTo>
                <a:lnTo>
                  <a:pt x="2559434" y="881167"/>
                </a:lnTo>
                <a:lnTo>
                  <a:pt x="0" y="881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54416">
            <a:off x="11376083" y="2155515"/>
            <a:ext cx="2564863" cy="804729"/>
          </a:xfrm>
          <a:custGeom>
            <a:avLst/>
            <a:gdLst/>
            <a:ahLst/>
            <a:cxnLst/>
            <a:rect r="r" b="b" t="t" l="l"/>
            <a:pathLst>
              <a:path h="804729" w="2564863">
                <a:moveTo>
                  <a:pt x="0" y="0"/>
                </a:moveTo>
                <a:lnTo>
                  <a:pt x="2564864" y="0"/>
                </a:lnTo>
                <a:lnTo>
                  <a:pt x="2564864" y="804729"/>
                </a:lnTo>
                <a:lnTo>
                  <a:pt x="0" y="804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249966"/>
            <a:ext cx="18351492" cy="238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04712" y="9106049"/>
            <a:ext cx="352437" cy="290215"/>
            <a:chOff x="0" y="0"/>
            <a:chExt cx="469916" cy="38695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69916" cy="386953"/>
              <a:chOff x="0" y="0"/>
              <a:chExt cx="791277" cy="65157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91277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91277">
                    <a:moveTo>
                      <a:pt x="0" y="0"/>
                    </a:moveTo>
                    <a:lnTo>
                      <a:pt x="791277" y="0"/>
                    </a:lnTo>
                    <a:lnTo>
                      <a:pt x="791277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791277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1271" y="-1685"/>
              <a:ext cx="407374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04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80751"/>
            <a:ext cx="7938040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 générale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7502" y="2557880"/>
            <a:ext cx="5742507" cy="6534867"/>
            <a:chOff x="0" y="0"/>
            <a:chExt cx="7656676" cy="87131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384492" y="0"/>
              <a:ext cx="3272184" cy="3272184"/>
            </a:xfrm>
            <a:custGeom>
              <a:avLst/>
              <a:gdLst/>
              <a:ahLst/>
              <a:cxnLst/>
              <a:rect r="r" b="b" t="t" l="l"/>
              <a:pathLst>
                <a:path h="3272184" w="3272184">
                  <a:moveTo>
                    <a:pt x="0" y="0"/>
                  </a:moveTo>
                  <a:lnTo>
                    <a:pt x="3272184" y="0"/>
                  </a:lnTo>
                  <a:lnTo>
                    <a:pt x="3272184" y="3272184"/>
                  </a:lnTo>
                  <a:lnTo>
                    <a:pt x="0" y="3272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70300"/>
              <a:ext cx="4073172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73636"/>
                  </a:solidFill>
                  <a:latin typeface="Open Sans"/>
                  <a:ea typeface="Open Sans"/>
                  <a:cs typeface="Open Sans"/>
                  <a:sym typeface="Open Sans"/>
                </a:rPr>
                <a:t>L'essor du Traitement Automatique du Langage Naturel (NLP)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335558" y="4511685"/>
              <a:ext cx="3161607" cy="4201471"/>
            </a:xfrm>
            <a:custGeom>
              <a:avLst/>
              <a:gdLst/>
              <a:ahLst/>
              <a:cxnLst/>
              <a:rect r="r" b="b" t="t" l="l"/>
              <a:pathLst>
                <a:path h="4201471" w="3161607">
                  <a:moveTo>
                    <a:pt x="0" y="0"/>
                  </a:moveTo>
                  <a:lnTo>
                    <a:pt x="3161607" y="0"/>
                  </a:lnTo>
                  <a:lnTo>
                    <a:pt x="3161607" y="4201471"/>
                  </a:lnTo>
                  <a:lnTo>
                    <a:pt x="0" y="420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969456" y="5438728"/>
              <a:ext cx="3351663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73636"/>
                  </a:solidFill>
                  <a:latin typeface="Open Sans"/>
                  <a:ea typeface="Open Sans"/>
                  <a:cs typeface="Open Sans"/>
                  <a:sym typeface="Open Sans"/>
                </a:rPr>
                <a:t>Défis dans l'Analyse d'Articles Scientifiques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1142472" y="3891934"/>
              <a:ext cx="5371732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3442504" y="3541566"/>
            <a:ext cx="4236602" cy="4567495"/>
            <a:chOff x="0" y="0"/>
            <a:chExt cx="5648803" cy="608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48803" cy="5486400"/>
            </a:xfrm>
            <a:custGeom>
              <a:avLst/>
              <a:gdLst/>
              <a:ahLst/>
              <a:cxnLst/>
              <a:rect r="r" b="b" t="t" l="l"/>
              <a:pathLst>
                <a:path h="5486400" w="5648803">
                  <a:moveTo>
                    <a:pt x="0" y="0"/>
                  </a:moveTo>
                  <a:lnTo>
                    <a:pt x="5648803" y="0"/>
                  </a:lnTo>
                  <a:lnTo>
                    <a:pt x="564880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65493" y="5542826"/>
              <a:ext cx="4117816" cy="547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373636"/>
                  </a:solidFill>
                  <a:latin typeface="Open Sans"/>
                  <a:ea typeface="Open Sans"/>
                  <a:cs typeface="Open Sans"/>
                  <a:sym typeface="Open Sans"/>
                </a:rPr>
                <a:t>Un ChatBot innovant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38233" y="3364835"/>
            <a:ext cx="3669024" cy="4920957"/>
            <a:chOff x="0" y="0"/>
            <a:chExt cx="4892032" cy="65612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92032" cy="5405560"/>
            </a:xfrm>
            <a:custGeom>
              <a:avLst/>
              <a:gdLst/>
              <a:ahLst/>
              <a:cxnLst/>
              <a:rect r="r" b="b" t="t" l="l"/>
              <a:pathLst>
                <a:path h="5405560" w="4892032">
                  <a:moveTo>
                    <a:pt x="0" y="0"/>
                  </a:moveTo>
                  <a:lnTo>
                    <a:pt x="4892032" y="0"/>
                  </a:lnTo>
                  <a:lnTo>
                    <a:pt x="4892032" y="5405560"/>
                  </a:lnTo>
                  <a:lnTo>
                    <a:pt x="0" y="5405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86114" y="5310310"/>
              <a:ext cx="4319803" cy="1250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4"/>
                </a:lnSpc>
              </a:pPr>
              <a:r>
                <a:rPr lang="en-US" sz="2499">
                  <a:solidFill>
                    <a:srgbClr val="373636"/>
                  </a:solidFill>
                  <a:latin typeface="Open Sans"/>
                  <a:ea typeface="Open Sans"/>
                  <a:cs typeface="Open Sans"/>
                  <a:sym typeface="Open Sans"/>
                </a:rPr>
                <a:t>Intelligence artificielle --&gt; deep learning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86" y="1970951"/>
            <a:ext cx="2758078" cy="95250"/>
          </a:xfrm>
          <a:custGeom>
            <a:avLst/>
            <a:gdLst/>
            <a:ahLst/>
            <a:cxnLst/>
            <a:rect r="r" b="b" t="t" l="l"/>
            <a:pathLst>
              <a:path h="95250" w="2758078">
                <a:moveTo>
                  <a:pt x="0" y="0"/>
                </a:moveTo>
                <a:lnTo>
                  <a:pt x="2758078" y="0"/>
                </a:lnTo>
                <a:lnTo>
                  <a:pt x="2758078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064" y="3429219"/>
            <a:ext cx="3389890" cy="3390462"/>
          </a:xfrm>
          <a:custGeom>
            <a:avLst/>
            <a:gdLst/>
            <a:ahLst/>
            <a:cxnLst/>
            <a:rect r="r" b="b" t="t" l="l"/>
            <a:pathLst>
              <a:path h="3390462" w="3389890">
                <a:moveTo>
                  <a:pt x="0" y="0"/>
                </a:moveTo>
                <a:lnTo>
                  <a:pt x="3389890" y="0"/>
                </a:lnTo>
                <a:lnTo>
                  <a:pt x="3389890" y="3390462"/>
                </a:lnTo>
                <a:lnTo>
                  <a:pt x="0" y="3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822" y="300354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0822" y="4564342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822" y="6125127"/>
            <a:ext cx="978189" cy="1120226"/>
          </a:xfrm>
          <a:custGeom>
            <a:avLst/>
            <a:gdLst/>
            <a:ahLst/>
            <a:cxnLst/>
            <a:rect r="r" b="b" t="t" l="l"/>
            <a:pathLst>
              <a:path h="1120226" w="978189">
                <a:moveTo>
                  <a:pt x="0" y="0"/>
                </a:moveTo>
                <a:lnTo>
                  <a:pt x="978189" y="0"/>
                </a:lnTo>
                <a:lnTo>
                  <a:pt x="978189" y="1120226"/>
                </a:lnTo>
                <a:lnTo>
                  <a:pt x="0" y="112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0751"/>
            <a:ext cx="1617069" cy="96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5599">
                <a:solidFill>
                  <a:srgbClr val="5F24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</a:t>
            </a:r>
          </a:p>
        </p:txBody>
      </p:sp>
      <p:sp>
        <p:nvSpPr>
          <p:cNvPr name="AutoShape 8" id="8"/>
          <p:cNvSpPr/>
          <p:nvPr/>
        </p:nvSpPr>
        <p:spPr>
          <a:xfrm>
            <a:off x="-585112" y="9248775"/>
            <a:ext cx="1893660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849806" y="-2805882"/>
            <a:ext cx="84112" cy="120641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5804712" y="9106049"/>
            <a:ext cx="324324" cy="290215"/>
            <a:chOff x="0" y="0"/>
            <a:chExt cx="432432" cy="3869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2432" cy="386953"/>
              <a:chOff x="0" y="0"/>
              <a:chExt cx="728159" cy="6515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8159" cy="651579"/>
              </a:xfrm>
              <a:custGeom>
                <a:avLst/>
                <a:gdLst/>
                <a:ahLst/>
                <a:cxnLst/>
                <a:rect r="r" b="b" t="t" l="l"/>
                <a:pathLst>
                  <a:path h="651579" w="728159">
                    <a:moveTo>
                      <a:pt x="0" y="0"/>
                    </a:moveTo>
                    <a:lnTo>
                      <a:pt x="728159" y="0"/>
                    </a:lnTo>
                    <a:lnTo>
                      <a:pt x="728159" y="651579"/>
                    </a:lnTo>
                    <a:lnTo>
                      <a:pt x="0" y="651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728159" cy="6611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777" y="-1685"/>
              <a:ext cx="374879" cy="35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b="true" sz="1599">
                  <a:solidFill>
                    <a:srgbClr val="373636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877" y="2491887"/>
            <a:ext cx="767782" cy="7677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6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4936" y="2154342"/>
            <a:ext cx="434444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Introduction générale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15680" y="3707343"/>
            <a:ext cx="722176" cy="767782"/>
            <a:chOff x="0" y="0"/>
            <a:chExt cx="76452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3084" y="3369799"/>
            <a:ext cx="5774589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b="true" sz="3606" strike="noStrike">
                <a:solidFill>
                  <a:srgbClr val="000000">
                    <a:alpha val="82745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92877" y="4926787"/>
            <a:ext cx="722176" cy="767782"/>
            <a:chOff x="0" y="0"/>
            <a:chExt cx="76452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3084" y="4589243"/>
            <a:ext cx="3891795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15680" y="6161294"/>
            <a:ext cx="722176" cy="767782"/>
            <a:chOff x="0" y="0"/>
            <a:chExt cx="76452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764520">
                  <a:moveTo>
                    <a:pt x="382260" y="0"/>
                  </a:moveTo>
                  <a:cubicBezTo>
                    <a:pt x="171144" y="0"/>
                    <a:pt x="0" y="181951"/>
                    <a:pt x="0" y="406400"/>
                  </a:cubicBezTo>
                  <a:cubicBezTo>
                    <a:pt x="0" y="630849"/>
                    <a:pt x="171144" y="812800"/>
                    <a:pt x="382260" y="812800"/>
                  </a:cubicBezTo>
                  <a:cubicBezTo>
                    <a:pt x="593377" y="812800"/>
                    <a:pt x="764520" y="630849"/>
                    <a:pt x="764520" y="406400"/>
                  </a:cubicBezTo>
                  <a:cubicBezTo>
                    <a:pt x="764520" y="181951"/>
                    <a:pt x="593377" y="0"/>
                    <a:pt x="382260" y="0"/>
                  </a:cubicBezTo>
                  <a:close/>
                </a:path>
              </a:pathLst>
            </a:custGeom>
            <a:solidFill>
              <a:srgbClr val="CBB6F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1674" y="66675"/>
              <a:ext cx="621173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13084" y="5823749"/>
            <a:ext cx="3327202" cy="9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6"/>
              </a:lnSpc>
              <a:spcBef>
                <a:spcPct val="0"/>
              </a:spcBef>
            </a:pPr>
            <a:r>
              <a:rPr lang="en-US" sz="3606" i="true" strike="noStrike" u="none">
                <a:solidFill>
                  <a:srgbClr val="CBB6F6">
                    <a:alpha val="82745"/>
                  </a:srgbClr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8484782"/>
            <a:ext cx="8592249" cy="1802218"/>
            <a:chOff x="0" y="0"/>
            <a:chExt cx="2270837" cy="476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0837" cy="476306"/>
            </a:xfrm>
            <a:custGeom>
              <a:avLst/>
              <a:gdLst/>
              <a:ahLst/>
              <a:cxnLst/>
              <a:rect r="r" b="b" t="t" l="l"/>
              <a:pathLst>
                <a:path h="476306" w="2270837">
                  <a:moveTo>
                    <a:pt x="0" y="0"/>
                  </a:moveTo>
                  <a:lnTo>
                    <a:pt x="2270837" y="0"/>
                  </a:lnTo>
                  <a:lnTo>
                    <a:pt x="2270837" y="476306"/>
                  </a:lnTo>
                  <a:lnTo>
                    <a:pt x="0" y="476306"/>
                  </a:lnTo>
                  <a:close/>
                </a:path>
              </a:pathLst>
            </a:custGeom>
            <a:solidFill>
              <a:srgbClr val="CBB6F6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270837" cy="485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08448" y="6797119"/>
            <a:ext cx="476803" cy="132226"/>
            <a:chOff x="0" y="0"/>
            <a:chExt cx="126014" cy="34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79449" y="2877944"/>
            <a:ext cx="476803" cy="132226"/>
            <a:chOff x="0" y="0"/>
            <a:chExt cx="126014" cy="34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611234" y="5712805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9340" y="3711816"/>
            <a:ext cx="7713569" cy="3959005"/>
            <a:chOff x="0" y="0"/>
            <a:chExt cx="10284759" cy="52786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501035" y="1200549"/>
              <a:ext cx="4783724" cy="4078124"/>
            </a:xfrm>
            <a:custGeom>
              <a:avLst/>
              <a:gdLst/>
              <a:ahLst/>
              <a:cxnLst/>
              <a:rect r="r" b="b" t="t" l="l"/>
              <a:pathLst>
                <a:path h="4078124" w="4783724">
                  <a:moveTo>
                    <a:pt x="0" y="0"/>
                  </a:moveTo>
                  <a:lnTo>
                    <a:pt x="4783724" y="0"/>
                  </a:lnTo>
                  <a:lnTo>
                    <a:pt x="4783724" y="4078125"/>
                  </a:lnTo>
                  <a:lnTo>
                    <a:pt x="0" y="4078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36285" cy="3789805"/>
            </a:xfrm>
            <a:custGeom>
              <a:avLst/>
              <a:gdLst/>
              <a:ahLst/>
              <a:cxnLst/>
              <a:rect r="r" b="b" t="t" l="l"/>
              <a:pathLst>
                <a:path h="3789805" w="5036285">
                  <a:moveTo>
                    <a:pt x="0" y="0"/>
                  </a:moveTo>
                  <a:lnTo>
                    <a:pt x="5036285" y="0"/>
                  </a:lnTo>
                  <a:lnTo>
                    <a:pt x="5036285" y="3789805"/>
                  </a:lnTo>
                  <a:lnTo>
                    <a:pt x="0" y="378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05381" y="2045864"/>
            <a:ext cx="6181487" cy="132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3786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NLP : Analyse d'Articles Scientifiques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8448" y="2176536"/>
            <a:ext cx="1816065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Objectifs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7851" y="3153045"/>
            <a:ext cx="6703041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Compréhension Sémantique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Extraction d'Informations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Synthèse de Contenu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Facilitation de Recherche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93163" y="7151667"/>
            <a:ext cx="6203395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Modèles de Traitement du Langage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Analyse Sémantique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Génération de Résumés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Interaction Utilisateur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670" y="8722343"/>
            <a:ext cx="8152909" cy="131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7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Une discipline clé de l'intelligence artificielle qui permet aux machines de comprendre et de générer du langage humain.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48347" y="6097068"/>
            <a:ext cx="2167270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Approches 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16371" y="9323594"/>
            <a:ext cx="280186" cy="24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b="true" sz="14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06</a:t>
            </a:r>
          </a:p>
        </p:txBody>
      </p:sp>
      <p:sp>
        <p:nvSpPr>
          <p:cNvPr name="AutoShape 29" id="29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1702" y="1077690"/>
            <a:ext cx="364188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Présentation du projet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98521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9902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708448" y="6797119"/>
            <a:ext cx="476803" cy="132226"/>
            <a:chOff x="0" y="0"/>
            <a:chExt cx="126014" cy="34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79449" y="2877944"/>
            <a:ext cx="476803" cy="132226"/>
            <a:chOff x="0" y="0"/>
            <a:chExt cx="126014" cy="34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11234" y="5712805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1702" y="1077690"/>
            <a:ext cx="364188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Présentation du projet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05" y="1887144"/>
            <a:ext cx="8361839" cy="132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3786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Transformers : Révolution dans le Traitement du Langage Naturel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08448" y="2176536"/>
            <a:ext cx="5576930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Architecture des Transformers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7851" y="3153045"/>
            <a:ext cx="6703041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Une architecture basée sur l'attention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Elle  permet de capturer des relations complexes dans les données textuelles.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3163" y="7151667"/>
            <a:ext cx="5387936" cy="18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Performances Exceptionnelles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La traduction automatique, 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Le résumé automatique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 strike="noStrike" u="none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Question Answering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8347" y="6097068"/>
            <a:ext cx="5219554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Avantages des Transformers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16371" y="9323594"/>
            <a:ext cx="280186" cy="24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b="true" sz="14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07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372644" y="3210195"/>
            <a:ext cx="3846961" cy="5148392"/>
          </a:xfrm>
          <a:custGeom>
            <a:avLst/>
            <a:gdLst/>
            <a:ahLst/>
            <a:cxnLst/>
            <a:rect r="r" b="b" t="t" l="l"/>
            <a:pathLst>
              <a:path h="5148392" w="3846961">
                <a:moveTo>
                  <a:pt x="0" y="0"/>
                </a:moveTo>
                <a:lnTo>
                  <a:pt x="3846961" y="0"/>
                </a:lnTo>
                <a:lnTo>
                  <a:pt x="3846961" y="5148392"/>
                </a:lnTo>
                <a:lnTo>
                  <a:pt x="0" y="514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0" y="8322355"/>
            <a:ext cx="8592249" cy="1964645"/>
            <a:chOff x="0" y="0"/>
            <a:chExt cx="2270837" cy="5192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70837" cy="519234"/>
            </a:xfrm>
            <a:custGeom>
              <a:avLst/>
              <a:gdLst/>
              <a:ahLst/>
              <a:cxnLst/>
              <a:rect r="r" b="b" t="t" l="l"/>
              <a:pathLst>
                <a:path h="519234" w="2270837">
                  <a:moveTo>
                    <a:pt x="0" y="0"/>
                  </a:moveTo>
                  <a:lnTo>
                    <a:pt x="2270837" y="0"/>
                  </a:lnTo>
                  <a:lnTo>
                    <a:pt x="2270837" y="519234"/>
                  </a:lnTo>
                  <a:lnTo>
                    <a:pt x="0" y="519234"/>
                  </a:lnTo>
                  <a:close/>
                </a:path>
              </a:pathLst>
            </a:custGeom>
            <a:solidFill>
              <a:srgbClr val="CBB6F6">
                <a:alpha val="44706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2270837" cy="52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19670" y="8419780"/>
            <a:ext cx="8152909" cy="175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7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Les Transformers sont une classe de modèles d'apprentissage automatique qui ont révolutionné le domaine du Traitement Automatique du Langage Naturel (NLP).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98521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29902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08448" y="6797119"/>
            <a:ext cx="476803" cy="132226"/>
            <a:chOff x="0" y="0"/>
            <a:chExt cx="126014" cy="34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19348" y="2598077"/>
            <a:ext cx="476803" cy="132226"/>
            <a:chOff x="0" y="0"/>
            <a:chExt cx="126014" cy="34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611234" y="5884255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7911836"/>
            <a:ext cx="8592249" cy="2377617"/>
            <a:chOff x="0" y="0"/>
            <a:chExt cx="2270837" cy="6283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0837" cy="628378"/>
            </a:xfrm>
            <a:custGeom>
              <a:avLst/>
              <a:gdLst/>
              <a:ahLst/>
              <a:cxnLst/>
              <a:rect r="r" b="b" t="t" l="l"/>
              <a:pathLst>
                <a:path h="628378" w="2270837">
                  <a:moveTo>
                    <a:pt x="0" y="0"/>
                  </a:moveTo>
                  <a:lnTo>
                    <a:pt x="2270837" y="0"/>
                  </a:lnTo>
                  <a:lnTo>
                    <a:pt x="2270837" y="628378"/>
                  </a:lnTo>
                  <a:lnTo>
                    <a:pt x="0" y="628378"/>
                  </a:lnTo>
                  <a:close/>
                </a:path>
              </a:pathLst>
            </a:custGeom>
            <a:solidFill>
              <a:srgbClr val="CBB6F6">
                <a:alpha val="4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270837" cy="637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0357" y="3072458"/>
            <a:ext cx="4689185" cy="4642545"/>
          </a:xfrm>
          <a:custGeom>
            <a:avLst/>
            <a:gdLst/>
            <a:ahLst/>
            <a:cxnLst/>
            <a:rect r="r" b="b" t="t" l="l"/>
            <a:pathLst>
              <a:path h="4642545" w="4689185">
                <a:moveTo>
                  <a:pt x="0" y="0"/>
                </a:moveTo>
                <a:lnTo>
                  <a:pt x="4689185" y="0"/>
                </a:lnTo>
                <a:lnTo>
                  <a:pt x="4689185" y="4642544"/>
                </a:lnTo>
                <a:lnTo>
                  <a:pt x="0" y="4642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625" b="-283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5205" y="1887144"/>
            <a:ext cx="8361839" cy="107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3786" b="true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BERT : Question Answering (QA)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73636"/>
                </a:solidFill>
                <a:latin typeface="Open Sauce"/>
                <a:ea typeface="Open Sauce"/>
                <a:cs typeface="Open Sauce"/>
                <a:sym typeface="Open Sauce"/>
              </a:rPr>
              <a:t>(Bidirectional Encoder Representations from Transformers)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8347" y="1896669"/>
            <a:ext cx="5300711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Comment BERT Fonctionne 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0549" y="2767441"/>
            <a:ext cx="9167451" cy="284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BERT empile des couches de Transformers pour comprendre le contexte.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Il calcule la probabilité que chaque mot soit la bonne réponse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La fonction Softmax attribue des scores aux mots de la réponse potentielle.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9528" y="7062695"/>
            <a:ext cx="9433879" cy="237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Il excelle en compréhension contextuelle --&gt; il répond précisément aux questions complexes.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Capable de gérer un large éventail de sujets.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Une capacité à extraire des informations pertinentes dans un texte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48347" y="6097068"/>
            <a:ext cx="5415209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Pourquoi BERT dans ce Projet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16371" y="9323594"/>
            <a:ext cx="280186" cy="24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b="true" sz="14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670" y="8020147"/>
            <a:ext cx="8152909" cy="214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399"/>
              </a:lnSpc>
              <a:buFont typeface="Arial"/>
              <a:buChar char="•"/>
            </a:pPr>
            <a:r>
              <a:rPr lang="en-US" sz="270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Un modèle de langage pré-entraîné, basé sur les Transformers.</a:t>
            </a:r>
          </a:p>
          <a:p>
            <a:pPr algn="l" marL="582930" indent="-291465" lvl="1">
              <a:lnSpc>
                <a:spcPts val="3399"/>
              </a:lnSpc>
              <a:buFont typeface="Arial"/>
              <a:buChar char="•"/>
            </a:pPr>
            <a:r>
              <a:rPr lang="en-US" sz="270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Conçu pour comprendre la signification des mots en prenant en compte le contexte sémantique du texte.</a:t>
            </a:r>
          </a:p>
        </p:txBody>
      </p:sp>
      <p:sp>
        <p:nvSpPr>
          <p:cNvPr name="AutoShape 27" id="27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1702" y="1077690"/>
            <a:ext cx="364188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Présentation du projet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98521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29902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2" y="1717251"/>
            <a:ext cx="183336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708448" y="6628916"/>
            <a:ext cx="476803" cy="132226"/>
            <a:chOff x="0" y="0"/>
            <a:chExt cx="126014" cy="34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933272" y="9323918"/>
            <a:ext cx="246385" cy="2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b="true" sz="15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19348" y="2636177"/>
            <a:ext cx="476803" cy="132226"/>
            <a:chOff x="0" y="0"/>
            <a:chExt cx="126014" cy="34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14" cy="34946"/>
            </a:xfrm>
            <a:custGeom>
              <a:avLst/>
              <a:gdLst/>
              <a:ahLst/>
              <a:cxnLst/>
              <a:rect r="r" b="b" t="t" l="l"/>
              <a:pathLst>
                <a:path h="34946" w="126014">
                  <a:moveTo>
                    <a:pt x="0" y="0"/>
                  </a:moveTo>
                  <a:lnTo>
                    <a:pt x="126014" y="0"/>
                  </a:lnTo>
                  <a:lnTo>
                    <a:pt x="126014" y="34946"/>
                  </a:lnTo>
                  <a:lnTo>
                    <a:pt x="0" y="34946"/>
                  </a:lnTo>
                  <a:close/>
                </a:path>
              </a:pathLst>
            </a:custGeom>
            <a:solidFill>
              <a:srgbClr val="5F24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26014" cy="44471"/>
            </a:xfrm>
            <a:prstGeom prst="rect">
              <a:avLst/>
            </a:prstGeom>
          </p:spPr>
          <p:txBody>
            <a:bodyPr anchor="ctr" rtlCol="false" tIns="50624" lIns="50624" bIns="50624" rIns="50624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8611234" y="1722014"/>
            <a:ext cx="0" cy="85649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611234" y="5712805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11234" y="9474304"/>
            <a:ext cx="9676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894863" y="9324952"/>
            <a:ext cx="323202" cy="289211"/>
            <a:chOff x="0" y="0"/>
            <a:chExt cx="728159" cy="6515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8159" cy="651579"/>
            </a:xfrm>
            <a:custGeom>
              <a:avLst/>
              <a:gdLst/>
              <a:ahLst/>
              <a:cxnLst/>
              <a:rect r="r" b="b" t="t" l="l"/>
              <a:pathLst>
                <a:path h="651579" w="728159">
                  <a:moveTo>
                    <a:pt x="0" y="0"/>
                  </a:moveTo>
                  <a:lnTo>
                    <a:pt x="728159" y="0"/>
                  </a:lnTo>
                  <a:lnTo>
                    <a:pt x="728159" y="651579"/>
                  </a:lnTo>
                  <a:lnTo>
                    <a:pt x="0" y="6515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28159" cy="661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9670" y="2724004"/>
            <a:ext cx="8152909" cy="4687923"/>
          </a:xfrm>
          <a:custGeom>
            <a:avLst/>
            <a:gdLst/>
            <a:ahLst/>
            <a:cxnLst/>
            <a:rect r="r" b="b" t="t" l="l"/>
            <a:pathLst>
              <a:path h="4687923" w="8152909">
                <a:moveTo>
                  <a:pt x="0" y="0"/>
                </a:moveTo>
                <a:lnTo>
                  <a:pt x="8152909" y="0"/>
                </a:lnTo>
                <a:lnTo>
                  <a:pt x="8152909" y="4687922"/>
                </a:lnTo>
                <a:lnTo>
                  <a:pt x="0" y="468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5205" y="1887144"/>
            <a:ext cx="8361839" cy="65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3786">
                <a:solidFill>
                  <a:srgbClr val="373636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BERT Extractive Summarizer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8347" y="1934769"/>
            <a:ext cx="5940475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Comment BERT E.S Fonctionne 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76097" y="3050948"/>
            <a:ext cx="9024966" cy="237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Analyse les relations entre les phrases dans le texte.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Identifie les phrases les plus informatives et significatives.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Génère un résumé en utilisant ces phrases sélectionnées.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76097" y="6913542"/>
            <a:ext cx="9296452" cy="237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Excellente qualité de résumé en sélectionnant les phrases les plus pertinentes.</a:t>
            </a:r>
          </a:p>
          <a:p>
            <a:pPr algn="l" marL="580861" indent="-290430" lvl="1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Capable de gérer des textes scientifiques complexes.</a:t>
            </a:r>
          </a:p>
          <a:p>
            <a:pPr algn="l" marL="580861" indent="-290430" lvl="1">
              <a:lnSpc>
                <a:spcPts val="3766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Offre une manière efficace de créer des résumés significatifs à partir d'articles variés.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8347" y="5928865"/>
            <a:ext cx="6054972" cy="5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2D262A"/>
                </a:solidFill>
                <a:latin typeface="Open Sans"/>
                <a:ea typeface="Open Sans"/>
                <a:cs typeface="Open Sans"/>
                <a:sym typeface="Open Sans"/>
              </a:rPr>
              <a:t>Pourquoi BERT E.S dans ce Projet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16371" y="9323594"/>
            <a:ext cx="280186" cy="24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b="true" sz="1494">
                <a:solidFill>
                  <a:srgbClr val="373636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09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7592485"/>
            <a:ext cx="8592249" cy="2696968"/>
            <a:chOff x="0" y="0"/>
            <a:chExt cx="11456333" cy="359595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1456333" cy="3595957"/>
              <a:chOff x="0" y="0"/>
              <a:chExt cx="2270837" cy="71277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270837" cy="712779"/>
              </a:xfrm>
              <a:custGeom>
                <a:avLst/>
                <a:gdLst/>
                <a:ahLst/>
                <a:cxnLst/>
                <a:rect r="r" b="b" t="t" l="l"/>
                <a:pathLst>
                  <a:path h="712779" w="2270837">
                    <a:moveTo>
                      <a:pt x="0" y="0"/>
                    </a:moveTo>
                    <a:lnTo>
                      <a:pt x="2270837" y="0"/>
                    </a:lnTo>
                    <a:lnTo>
                      <a:pt x="2270837" y="712779"/>
                    </a:lnTo>
                    <a:lnTo>
                      <a:pt x="0" y="712779"/>
                    </a:lnTo>
                    <a:close/>
                  </a:path>
                </a:pathLst>
              </a:custGeom>
              <a:solidFill>
                <a:srgbClr val="CBB6F6">
                  <a:alpha val="44706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2270837" cy="7223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92894" y="77916"/>
              <a:ext cx="10870546" cy="34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399"/>
                </a:lnSpc>
                <a:buFont typeface="Arial"/>
                <a:buChar char="•"/>
              </a:pPr>
              <a:r>
                <a:rPr lang="en-US" sz="2700">
                  <a:solidFill>
                    <a:srgbClr val="2D262A"/>
                  </a:solidFill>
                  <a:latin typeface="Open Sans"/>
                  <a:ea typeface="Open Sans"/>
                  <a:cs typeface="Open Sans"/>
                  <a:sym typeface="Open Sans"/>
                </a:rPr>
                <a:t>Un modèle de résumé automatique basé sur BERT.</a:t>
              </a:r>
            </a:p>
            <a:p>
              <a:pPr algn="l" marL="582930" indent="-291465" lvl="1">
                <a:lnSpc>
                  <a:spcPts val="3399"/>
                </a:lnSpc>
                <a:buFont typeface="Arial"/>
                <a:buChar char="•"/>
              </a:pPr>
              <a:r>
                <a:rPr lang="en-US" sz="2700">
                  <a:solidFill>
                    <a:srgbClr val="2D262A"/>
                  </a:solidFill>
                  <a:latin typeface="Open Sans"/>
                  <a:ea typeface="Open Sans"/>
                  <a:cs typeface="Open Sans"/>
                  <a:sym typeface="Open Sans"/>
                </a:rPr>
                <a:t>Conçu pour extraire les parties les plus importantes d'un texte pour créer un résumé.</a:t>
              </a:r>
            </a:p>
            <a:p>
              <a:pPr algn="l" marL="582930" indent="-291465" lvl="1">
                <a:lnSpc>
                  <a:spcPts val="3399"/>
                </a:lnSpc>
                <a:buFont typeface="Arial"/>
                <a:buChar char="•"/>
              </a:pPr>
              <a:r>
                <a:rPr lang="en-US" sz="2700">
                  <a:solidFill>
                    <a:srgbClr val="2D262A"/>
                  </a:solidFill>
                  <a:latin typeface="Open Sans"/>
                  <a:ea typeface="Open Sans"/>
                  <a:cs typeface="Open Sans"/>
                  <a:sym typeface="Open Sans"/>
                </a:rPr>
                <a:t>Fonctionne en identifiant les phrases clés qui capturent l'essence du texte.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405" y="920527"/>
            <a:ext cx="1833395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788752" y="200263"/>
            <a:ext cx="4352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&amp; Conception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58244" y="210915"/>
            <a:ext cx="202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Réalisation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56253" y="200263"/>
            <a:ext cx="20646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Conclusion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1702" y="1077690"/>
            <a:ext cx="364188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b="true" sz="2534" strike="noStrike" u="none">
                <a:solidFill>
                  <a:srgbClr val="3736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Présentation du projet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98521" y="1077690"/>
            <a:ext cx="2790974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Analyse des besoins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29902" y="1077690"/>
            <a:ext cx="2570857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7"/>
              </a:lnSpc>
              <a:spcBef>
                <a:spcPct val="0"/>
              </a:spcBef>
            </a:pPr>
            <a:r>
              <a:rPr lang="en-US" sz="2534" i="true" strike="noStrike" u="non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Etude de l'existant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7756" y="1077690"/>
            <a:ext cx="6049863" cy="4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4" i="true">
                <a:solidFill>
                  <a:srgbClr val="CBB6F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Conception du fonctionnement du ChatBot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DAFzJp60De4</dc:identifier>
  <dcterms:modified xsi:type="dcterms:W3CDTF">2011-08-01T06:04:30Z</dcterms:modified>
  <cp:revision>1</cp:revision>
  <dc:title>Copy of Présentation_Stage_PFA_2A_OUDERROUICH_Asmaa</dc:title>
</cp:coreProperties>
</file>